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85" r:id="rId2"/>
    <p:sldId id="286" r:id="rId3"/>
    <p:sldId id="287" r:id="rId4"/>
    <p:sldId id="257" r:id="rId5"/>
    <p:sldId id="258" r:id="rId6"/>
    <p:sldId id="259" r:id="rId7"/>
    <p:sldId id="260" r:id="rId8"/>
    <p:sldId id="261" r:id="rId9"/>
    <p:sldId id="292" r:id="rId10"/>
    <p:sldId id="288" r:id="rId11"/>
    <p:sldId id="289" r:id="rId12"/>
    <p:sldId id="291" r:id="rId13"/>
    <p:sldId id="290" r:id="rId14"/>
    <p:sldId id="293" r:id="rId15"/>
    <p:sldId id="268" r:id="rId16"/>
    <p:sldId id="269" r:id="rId17"/>
    <p:sldId id="270" r:id="rId18"/>
    <p:sldId id="271" r:id="rId19"/>
    <p:sldId id="272" r:id="rId20"/>
    <p:sldId id="273" r:id="rId21"/>
    <p:sldId id="274" r:id="rId22"/>
    <p:sldId id="275" r:id="rId23"/>
    <p:sldId id="276" r:id="rId24"/>
    <p:sldId id="277" r:id="rId25"/>
    <p:sldId id="278" r:id="rId26"/>
    <p:sldId id="295" r:id="rId27"/>
    <p:sldId id="281" r:id="rId28"/>
    <p:sldId id="282" r:id="rId29"/>
    <p:sldId id="283" r:id="rId30"/>
    <p:sldId id="29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17"/>
    <p:restoredTop sz="94651"/>
  </p:normalViewPr>
  <p:slideViewPr>
    <p:cSldViewPr snapToGrid="0" snapToObjects="1">
      <p:cViewPr varScale="1">
        <p:scale>
          <a:sx n="96" d="100"/>
          <a:sy n="96" d="100"/>
        </p:scale>
        <p:origin x="176"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5333D-47B3-3845-9DC0-E6972A03A737}" type="datetimeFigureOut">
              <a:rPr lang="en-US" smtClean="0"/>
              <a:t>1/27/21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B61B4-AA4A-3546-A041-18CB23BD4B8A}" type="slidenum">
              <a:rPr lang="en-US" smtClean="0"/>
              <a:t>‹#›</a:t>
            </a:fld>
            <a:endParaRPr lang="en-US"/>
          </a:p>
        </p:txBody>
      </p:sp>
    </p:spTree>
    <p:extLst>
      <p:ext uri="{BB962C8B-B14F-4D97-AF65-F5344CB8AC3E}">
        <p14:creationId xmlns:p14="http://schemas.microsoft.com/office/powerpoint/2010/main" val="2961138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69" name="Google Shape;6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9496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547744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43989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176" name="Google Shape;17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5465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176" name="Google Shape;17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460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182" name="Google Shape;18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7824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191" name="Google Shape;19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8521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198" name="Google Shape;19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5117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206" name="Google Shape;20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6870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212" name="Google Shape;21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067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220" name="Google Shape;22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153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74" name="Google Shape;7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967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226" name="Google Shape;22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4113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525198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238" name="Google Shape;23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5542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245" name="Google Shape;24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9384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872759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264" name="Google Shape;26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5978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07937043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270" name="Google Shape;270;g507937043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643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276" name="Google Shape;27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0832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07937043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270" name="Google Shape;270;g507937043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6941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79" name="Google Shape;7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584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86" name="Google Shape;8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786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92" name="Google Shape;9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583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101" name="Google Shape;10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1664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101" name="Google Shape;10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873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dirty="0"/>
          </a:p>
        </p:txBody>
      </p:sp>
      <p:sp>
        <p:nvSpPr>
          <p:cNvPr id="119" name="Google Shape;11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6888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f43f2c2b9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4f43f2c2b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107687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243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416210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32A857-5F8F-A44B-BF3C-5A6AF93DFEC5}"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1993-3318-7147-A140-E011E23CA3FE}" type="slidenum">
              <a:rPr lang="en-US" smtClean="0"/>
              <a:t>‹#›</a:t>
            </a:fld>
            <a:endParaRPr lang="en-US"/>
          </a:p>
        </p:txBody>
      </p:sp>
    </p:spTree>
    <p:extLst>
      <p:ext uri="{BB962C8B-B14F-4D97-AF65-F5344CB8AC3E}">
        <p14:creationId xmlns:p14="http://schemas.microsoft.com/office/powerpoint/2010/main" val="110044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2A857-5F8F-A44B-BF3C-5A6AF93DFEC5}"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1993-3318-7147-A140-E011E23CA3FE}" type="slidenum">
              <a:rPr lang="en-US" smtClean="0"/>
              <a:t>‹#›</a:t>
            </a:fld>
            <a:endParaRPr lang="en-US"/>
          </a:p>
        </p:txBody>
      </p:sp>
    </p:spTree>
    <p:extLst>
      <p:ext uri="{BB962C8B-B14F-4D97-AF65-F5344CB8AC3E}">
        <p14:creationId xmlns:p14="http://schemas.microsoft.com/office/powerpoint/2010/main" val="93801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2A857-5F8F-A44B-BF3C-5A6AF93DFEC5}"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1993-3318-7147-A140-E011E23CA3FE}" type="slidenum">
              <a:rPr lang="en-US" smtClean="0"/>
              <a:t>‹#›</a:t>
            </a:fld>
            <a:endParaRPr lang="en-US"/>
          </a:p>
        </p:txBody>
      </p:sp>
    </p:spTree>
    <p:extLst>
      <p:ext uri="{BB962C8B-B14F-4D97-AF65-F5344CB8AC3E}">
        <p14:creationId xmlns:p14="http://schemas.microsoft.com/office/powerpoint/2010/main" val="108344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2A857-5F8F-A44B-BF3C-5A6AF93DFEC5}"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1993-3318-7147-A140-E011E23CA3FE}" type="slidenum">
              <a:rPr lang="en-US" smtClean="0"/>
              <a:t>‹#›</a:t>
            </a:fld>
            <a:endParaRPr lang="en-US"/>
          </a:p>
        </p:txBody>
      </p:sp>
    </p:spTree>
    <p:extLst>
      <p:ext uri="{BB962C8B-B14F-4D97-AF65-F5344CB8AC3E}">
        <p14:creationId xmlns:p14="http://schemas.microsoft.com/office/powerpoint/2010/main" val="163032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32A857-5F8F-A44B-BF3C-5A6AF93DFEC5}"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1993-3318-7147-A140-E011E23CA3FE}" type="slidenum">
              <a:rPr lang="en-US" smtClean="0"/>
              <a:t>‹#›</a:t>
            </a:fld>
            <a:endParaRPr lang="en-US"/>
          </a:p>
        </p:txBody>
      </p:sp>
    </p:spTree>
    <p:extLst>
      <p:ext uri="{BB962C8B-B14F-4D97-AF65-F5344CB8AC3E}">
        <p14:creationId xmlns:p14="http://schemas.microsoft.com/office/powerpoint/2010/main" val="4169485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606039"/>
            <a:ext cx="3886200" cy="3570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606039"/>
            <a:ext cx="3886200" cy="3570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32A857-5F8F-A44B-BF3C-5A6AF93DFEC5}"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01993-3318-7147-A140-E011E23CA3FE}" type="slidenum">
              <a:rPr lang="en-US" smtClean="0"/>
              <a:t>‹#›</a:t>
            </a:fld>
            <a:endParaRPr lang="en-US"/>
          </a:p>
        </p:txBody>
      </p:sp>
    </p:spTree>
    <p:extLst>
      <p:ext uri="{BB962C8B-B14F-4D97-AF65-F5344CB8AC3E}">
        <p14:creationId xmlns:p14="http://schemas.microsoft.com/office/powerpoint/2010/main" val="3890936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32A857-5F8F-A44B-BF3C-5A6AF93DFEC5}" type="datetimeFigureOut">
              <a:rPr lang="en-US" smtClean="0"/>
              <a:t>1/27/21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01993-3318-7147-A140-E011E23CA3FE}" type="slidenum">
              <a:rPr lang="en-US" smtClean="0"/>
              <a:t>‹#›</a:t>
            </a:fld>
            <a:endParaRPr lang="en-US"/>
          </a:p>
        </p:txBody>
      </p:sp>
    </p:spTree>
    <p:extLst>
      <p:ext uri="{BB962C8B-B14F-4D97-AF65-F5344CB8AC3E}">
        <p14:creationId xmlns:p14="http://schemas.microsoft.com/office/powerpoint/2010/main" val="160195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32A857-5F8F-A44B-BF3C-5A6AF93DFEC5}" type="datetimeFigureOut">
              <a:rPr lang="en-US" smtClean="0"/>
              <a:t>1/27/21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01993-3318-7147-A140-E011E23CA3FE}" type="slidenum">
              <a:rPr lang="en-US" smtClean="0"/>
              <a:t>‹#›</a:t>
            </a:fld>
            <a:endParaRPr lang="en-US"/>
          </a:p>
        </p:txBody>
      </p:sp>
    </p:spTree>
    <p:extLst>
      <p:ext uri="{BB962C8B-B14F-4D97-AF65-F5344CB8AC3E}">
        <p14:creationId xmlns:p14="http://schemas.microsoft.com/office/powerpoint/2010/main" val="226719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2A857-5F8F-A44B-BF3C-5A6AF93DFEC5}" type="datetimeFigureOut">
              <a:rPr lang="en-US" smtClean="0"/>
              <a:t>1/27/21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01993-3318-7147-A140-E011E23CA3FE}" type="slidenum">
              <a:rPr lang="en-US" smtClean="0"/>
              <a:t>‹#›</a:t>
            </a:fld>
            <a:endParaRPr lang="en-US"/>
          </a:p>
        </p:txBody>
      </p:sp>
    </p:spTree>
    <p:extLst>
      <p:ext uri="{BB962C8B-B14F-4D97-AF65-F5344CB8AC3E}">
        <p14:creationId xmlns:p14="http://schemas.microsoft.com/office/powerpoint/2010/main" val="277530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32A857-5F8F-A44B-BF3C-5A6AF93DFEC5}"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01993-3318-7147-A140-E011E23CA3FE}" type="slidenum">
              <a:rPr lang="en-US" smtClean="0"/>
              <a:t>‹#›</a:t>
            </a:fld>
            <a:endParaRPr lang="en-US"/>
          </a:p>
        </p:txBody>
      </p:sp>
    </p:spTree>
    <p:extLst>
      <p:ext uri="{BB962C8B-B14F-4D97-AF65-F5344CB8AC3E}">
        <p14:creationId xmlns:p14="http://schemas.microsoft.com/office/powerpoint/2010/main" val="4204686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32A857-5F8F-A44B-BF3C-5A6AF93DFEC5}"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01993-3318-7147-A140-E011E23CA3FE}" type="slidenum">
              <a:rPr lang="en-US" smtClean="0"/>
              <a:t>‹#›</a:t>
            </a:fld>
            <a:endParaRPr lang="en-US"/>
          </a:p>
        </p:txBody>
      </p:sp>
    </p:spTree>
    <p:extLst>
      <p:ext uri="{BB962C8B-B14F-4D97-AF65-F5344CB8AC3E}">
        <p14:creationId xmlns:p14="http://schemas.microsoft.com/office/powerpoint/2010/main" val="318762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228ACD-FC20-2745-9311-4CFF5083259C}"/>
              </a:ext>
            </a:extLst>
          </p:cNvPr>
          <p:cNvPicPr>
            <a:picLocks noChangeAspect="1"/>
          </p:cNvPicPr>
          <p:nvPr userDrawn="1"/>
        </p:nvPicPr>
        <p:blipFill>
          <a:blip r:embed="rId13"/>
          <a:srcRect/>
          <a:stretch/>
        </p:blipFill>
        <p:spPr>
          <a:xfrm>
            <a:off x="0" y="0"/>
            <a:ext cx="9144000" cy="6858000"/>
          </a:xfrm>
          <a:prstGeom prst="rect">
            <a:avLst/>
          </a:prstGeom>
        </p:spPr>
      </p:pic>
      <p:sp>
        <p:nvSpPr>
          <p:cNvPr id="2" name="Title Placeholder 1"/>
          <p:cNvSpPr>
            <a:spLocks noGrp="1"/>
          </p:cNvSpPr>
          <p:nvPr>
            <p:ph type="title"/>
          </p:nvPr>
        </p:nvSpPr>
        <p:spPr>
          <a:xfrm>
            <a:off x="1099037" y="1951245"/>
            <a:ext cx="7025053" cy="5740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99038" y="2682532"/>
            <a:ext cx="7025053" cy="29630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2A857-5F8F-A44B-BF3C-5A6AF93DFEC5}" type="datetimeFigureOut">
              <a:rPr lang="en-US" smtClean="0"/>
              <a:t>1/27/21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01993-3318-7147-A140-E011E23CA3FE}" type="slidenum">
              <a:rPr lang="en-US" smtClean="0"/>
              <a:t>‹#›</a:t>
            </a:fld>
            <a:endParaRPr lang="en-US"/>
          </a:p>
        </p:txBody>
      </p:sp>
    </p:spTree>
    <p:extLst>
      <p:ext uri="{BB962C8B-B14F-4D97-AF65-F5344CB8AC3E}">
        <p14:creationId xmlns:p14="http://schemas.microsoft.com/office/powerpoint/2010/main" val="1269741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ove.creativememories.com/nsd-2021-advisor-guide-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ove.creativememories.com/nsd-2021-advisor-guide-u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ove.creativememories.com/nsd-2021-advisor-guide-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ove.creativememories.com/nsd-2021-advisor-guide-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ove.creativememories.com/general-event-support/" TargetMode="External"/><Relationship Id="rId2" Type="http://schemas.openxmlformats.org/officeDocument/2006/relationships/hyperlink" Target="https://love.creativememories.com/nsd-2021-advisor-guide-us/"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alendly.com/creativememories/dian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Coach@CreativeMemories.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memories.wistia.com/medias/2sn5p7ang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ove.creativememories.com/nsd-2021-advisor-guide-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reativememories.com/disposable-non-surgical-face-mask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love.creativememories.com/general-event-suppor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FACC-C91C-B243-AD2F-746C1AE366A6}"/>
              </a:ext>
            </a:extLst>
          </p:cNvPr>
          <p:cNvSpPr>
            <a:spLocks noGrp="1"/>
          </p:cNvSpPr>
          <p:nvPr>
            <p:ph type="ctrTitle"/>
          </p:nvPr>
        </p:nvSpPr>
        <p:spPr/>
        <p:txBody>
          <a:bodyPr>
            <a:normAutofit/>
          </a:bodyPr>
          <a:lstStyle/>
          <a:p>
            <a:r>
              <a:rPr lang="en-US" sz="5400" dirty="0">
                <a:latin typeface="Arial" panose="020B0604020202020204" pitchFamily="34" charset="0"/>
                <a:cs typeface="Arial" panose="020B0604020202020204" pitchFamily="34" charset="0"/>
              </a:rPr>
              <a:t>National Scrapbook Day 2021</a:t>
            </a:r>
          </a:p>
        </p:txBody>
      </p:sp>
      <p:sp>
        <p:nvSpPr>
          <p:cNvPr id="3" name="Subtitle 2">
            <a:extLst>
              <a:ext uri="{FF2B5EF4-FFF2-40B4-BE49-F238E27FC236}">
                <a16:creationId xmlns:a16="http://schemas.microsoft.com/office/drawing/2014/main" id="{EB1397D5-09E4-2046-AFDF-F8B4A8DBEA95}"/>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Event Success Guide</a:t>
            </a:r>
          </a:p>
        </p:txBody>
      </p:sp>
    </p:spTree>
    <p:extLst>
      <p:ext uri="{BB962C8B-B14F-4D97-AF65-F5344CB8AC3E}">
        <p14:creationId xmlns:p14="http://schemas.microsoft.com/office/powerpoint/2010/main" val="1025390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7"/>
          <p:cNvSpPr txBox="1"/>
          <p:nvPr/>
        </p:nvSpPr>
        <p:spPr>
          <a:xfrm>
            <a:off x="532435" y="1846229"/>
            <a:ext cx="8264324" cy="3610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dirty="0">
                <a:solidFill>
                  <a:schemeClr val="dk1"/>
                </a:solidFill>
                <a:latin typeface="Arial" panose="020B0604020202020204" pitchFamily="34" charset="0"/>
                <a:ea typeface="Arial"/>
                <a:cs typeface="Arial" panose="020B0604020202020204" pitchFamily="34" charset="0"/>
                <a:sym typeface="Arial"/>
              </a:rPr>
              <a:t>NSD</a:t>
            </a:r>
            <a:r>
              <a:rPr lang="en-US" sz="2400" b="1" i="0" u="none" strike="noStrike" cap="none" dirty="0">
                <a:solidFill>
                  <a:schemeClr val="dk1"/>
                </a:solidFill>
                <a:latin typeface="Arial" panose="020B0604020202020204" pitchFamily="34" charset="0"/>
                <a:ea typeface="Arial"/>
                <a:cs typeface="Arial" panose="020B0604020202020204" pitchFamily="34" charset="0"/>
                <a:sym typeface="Arial"/>
              </a:rPr>
              <a:t> PRODUCTS</a:t>
            </a:r>
            <a:endParaRPr dirty="0">
              <a:latin typeface="Arial" panose="020B0604020202020204" pitchFamily="34" charset="0"/>
              <a:cs typeface="Arial" panose="020B0604020202020204" pitchFamily="34" charset="0"/>
            </a:endParaRPr>
          </a:p>
          <a:p>
            <a:pPr algn="ctr">
              <a:buClr>
                <a:schemeClr val="dk1"/>
              </a:buClr>
              <a:buSzPts val="400"/>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View the </a:t>
            </a:r>
            <a:r>
              <a:rPr lang="en-US" dirty="0">
                <a:solidFill>
                  <a:schemeClr val="dk1"/>
                </a:solidFill>
                <a:latin typeface="Arial" panose="020B0604020202020204" pitchFamily="34" charset="0"/>
                <a:ea typeface="Arial"/>
                <a:cs typeface="Arial" panose="020B0604020202020204" pitchFamily="34" charset="0"/>
                <a:sym typeface="Arial"/>
              </a:rPr>
              <a:t>National Scrapbook Day</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 Advisor Guide page for more product details.</a:t>
            </a:r>
            <a:b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br>
            <a:r>
              <a:rPr lang="en-US" sz="1600" dirty="0">
                <a:solidFill>
                  <a:schemeClr val="dk1"/>
                </a:solidFill>
                <a:latin typeface="Arial" panose="020B0604020202020204" pitchFamily="34" charset="0"/>
                <a:cs typeface="Arial" panose="020B0604020202020204" pitchFamily="34" charset="0"/>
                <a:sym typeface="Arial"/>
                <a:hlinkClick r:id="rId3"/>
              </a:rPr>
              <a:t>https://love.creativememories.com/nsd-2021-advisor-guide-us/</a:t>
            </a:r>
            <a:endParaRPr lang="en-US" sz="1600" dirty="0">
              <a:solidFill>
                <a:schemeClr val="dk1"/>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400"/>
              <a:buFont typeface="Arial"/>
              <a:buNone/>
            </a:pPr>
            <a:endParaRPr sz="16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124" name="Google Shape;124;p17"/>
          <p:cNvSpPr/>
          <p:nvPr/>
        </p:nvSpPr>
        <p:spPr>
          <a:xfrm>
            <a:off x="902208" y="2880943"/>
            <a:ext cx="7303008" cy="17894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i="0" u="none" strike="noStrike" cap="none" dirty="0">
                <a:solidFill>
                  <a:srgbClr val="000000"/>
                </a:solidFill>
                <a:latin typeface="Arial" panose="020B0604020202020204" pitchFamily="34" charset="0"/>
                <a:ea typeface="Arial"/>
                <a:cs typeface="Arial" panose="020B0604020202020204" pitchFamily="34" charset="0"/>
                <a:sym typeface="Arial"/>
              </a:rPr>
              <a:t>Product Tips: </a:t>
            </a:r>
          </a:p>
          <a:p>
            <a:pPr marL="0" marR="0" lvl="0" indent="0" algn="ctr" rtl="0">
              <a:lnSpc>
                <a:spcPct val="100000"/>
              </a:lnSpc>
              <a:spcBef>
                <a:spcPts val="0"/>
              </a:spcBef>
              <a:spcAft>
                <a:spcPts val="0"/>
              </a:spcAft>
              <a:buClr>
                <a:srgbClr val="000000"/>
              </a:buClr>
              <a:buSzPts val="1400"/>
              <a:buFont typeface="Arial"/>
              <a:buNone/>
            </a:pP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rgbClr val="000000"/>
              </a:buClr>
              <a:buSzPts val="1400"/>
              <a:buFont typeface="Arial"/>
              <a:buChar char="•"/>
            </a:pPr>
            <a:r>
              <a:rPr lang="en-US" b="0" i="0" u="none" strike="noStrike" cap="none" dirty="0">
                <a:solidFill>
                  <a:srgbClr val="000000"/>
                </a:solidFill>
                <a:latin typeface="Arial" panose="020B0604020202020204" pitchFamily="34" charset="0"/>
                <a:ea typeface="Arial"/>
                <a:cs typeface="Arial" panose="020B0604020202020204" pitchFamily="34" charset="0"/>
                <a:sym typeface="Arial"/>
              </a:rPr>
              <a:t>Include the cost of the </a:t>
            </a:r>
            <a:r>
              <a:rPr lang="en-US" dirty="0">
                <a:latin typeface="Arial" panose="020B0604020202020204" pitchFamily="34" charset="0"/>
                <a:cs typeface="Arial" panose="020B0604020202020204" pitchFamily="34" charset="0"/>
              </a:rPr>
              <a:t>k</a:t>
            </a:r>
            <a:r>
              <a:rPr lang="en-US" b="0" i="0" u="none" strike="noStrike" cap="none" dirty="0">
                <a:solidFill>
                  <a:srgbClr val="000000"/>
                </a:solidFill>
                <a:latin typeface="Arial" panose="020B0604020202020204" pitchFamily="34" charset="0"/>
                <a:ea typeface="Arial"/>
                <a:cs typeface="Arial" panose="020B0604020202020204" pitchFamily="34" charset="0"/>
                <a:sym typeface="Arial"/>
              </a:rPr>
              <a:t>it in your event registration fee or have customers pre-order the </a:t>
            </a:r>
            <a:r>
              <a:rPr lang="en-US" dirty="0">
                <a:latin typeface="Arial" panose="020B0604020202020204" pitchFamily="34" charset="0"/>
                <a:cs typeface="Arial" panose="020B0604020202020204" pitchFamily="34" charset="0"/>
              </a:rPr>
              <a:t>k</a:t>
            </a:r>
            <a:r>
              <a:rPr lang="en-US" b="0" i="0" u="none" strike="noStrike" cap="none" dirty="0">
                <a:solidFill>
                  <a:srgbClr val="000000"/>
                </a:solidFill>
                <a:latin typeface="Arial" panose="020B0604020202020204" pitchFamily="34" charset="0"/>
                <a:ea typeface="Arial"/>
                <a:cs typeface="Arial" panose="020B0604020202020204" pitchFamily="34" charset="0"/>
                <a:sym typeface="Arial"/>
              </a:rPr>
              <a:t>it for delivery at the event.</a:t>
            </a: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rgbClr val="000000"/>
              </a:buClr>
              <a:buSzPts val="1400"/>
              <a:buFont typeface="Arial"/>
              <a:buChar char="•"/>
            </a:pPr>
            <a:r>
              <a:rPr lang="en-US" b="0" i="0" u="none" strike="noStrike" cap="none" dirty="0">
                <a:solidFill>
                  <a:srgbClr val="000000"/>
                </a:solidFill>
                <a:latin typeface="Arial" panose="020B0604020202020204" pitchFamily="34" charset="0"/>
                <a:ea typeface="Arial"/>
                <a:cs typeface="Arial" panose="020B0604020202020204" pitchFamily="34" charset="0"/>
                <a:sym typeface="Arial"/>
              </a:rPr>
              <a:t>Project Recipe™ Kits save you time/energy/effort. Simply purchase the kits and hand them out on the day.</a:t>
            </a: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rgbClr val="000000"/>
              </a:buClr>
              <a:buSzPts val="1400"/>
              <a:buFont typeface="Arial"/>
              <a:buChar char="•"/>
            </a:pPr>
            <a:r>
              <a:rPr lang="en-US" b="0" i="0" u="none" strike="noStrike" cap="none" dirty="0">
                <a:solidFill>
                  <a:srgbClr val="000000"/>
                </a:solidFill>
                <a:latin typeface="Arial" panose="020B0604020202020204" pitchFamily="34" charset="0"/>
                <a:ea typeface="Arial"/>
                <a:cs typeface="Arial" panose="020B0604020202020204" pitchFamily="34" charset="0"/>
                <a:sym typeface="Arial"/>
              </a:rPr>
              <a:t>Complete your own Project Recipe™ Kit before your event for display and so you can instruct/help guests complete theirs.</a:t>
            </a: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rgbClr val="000000"/>
              </a:buClr>
              <a:buSzPts val="1400"/>
              <a:buFont typeface="Arial"/>
              <a:buChar char="•"/>
            </a:pPr>
            <a:r>
              <a:rPr lang="en-US" b="0" i="0" u="none" strike="noStrike" cap="none" dirty="0">
                <a:solidFill>
                  <a:srgbClr val="000000"/>
                </a:solidFill>
                <a:latin typeface="Arial" panose="020B0604020202020204" pitchFamily="34" charset="0"/>
                <a:ea typeface="Arial"/>
                <a:cs typeface="Arial" panose="020B0604020202020204" pitchFamily="34" charset="0"/>
                <a:sym typeface="Arial"/>
              </a:rPr>
              <a:t>Offer products from the NSD</a:t>
            </a:r>
            <a:r>
              <a:rPr lang="en-US" dirty="0">
                <a:latin typeface="Arial" panose="020B0604020202020204" pitchFamily="34" charset="0"/>
                <a:cs typeface="Arial" panose="020B0604020202020204" pitchFamily="34" charset="0"/>
              </a:rPr>
              <a:t> What’s New Flyer </a:t>
            </a:r>
            <a:r>
              <a:rPr lang="en-US" b="0" i="0" u="none" strike="noStrike" cap="none" dirty="0">
                <a:solidFill>
                  <a:srgbClr val="000000"/>
                </a:solidFill>
                <a:latin typeface="Arial" panose="020B0604020202020204" pitchFamily="34" charset="0"/>
                <a:ea typeface="Arial"/>
                <a:cs typeface="Arial" panose="020B0604020202020204" pitchFamily="34" charset="0"/>
                <a:sym typeface="Arial"/>
              </a:rPr>
              <a:t>for customers to customize their Project Recipe™ </a:t>
            </a:r>
            <a:r>
              <a:rPr lang="en-US" dirty="0">
                <a:latin typeface="Arial" panose="020B0604020202020204" pitchFamily="34" charset="0"/>
                <a:cs typeface="Arial" panose="020B0604020202020204" pitchFamily="34" charset="0"/>
              </a:rPr>
              <a:t>l</a:t>
            </a:r>
            <a:r>
              <a:rPr lang="en-US" b="0" i="0" u="none" strike="noStrike" cap="none" dirty="0">
                <a:solidFill>
                  <a:srgbClr val="000000"/>
                </a:solidFill>
                <a:latin typeface="Arial" panose="020B0604020202020204" pitchFamily="34" charset="0"/>
                <a:ea typeface="Arial"/>
                <a:cs typeface="Arial" panose="020B0604020202020204" pitchFamily="34" charset="0"/>
                <a:sym typeface="Arial"/>
              </a:rPr>
              <a:t>ayouts. </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289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p:nvPr/>
        </p:nvSpPr>
        <p:spPr>
          <a:xfrm>
            <a:off x="1088020" y="2945226"/>
            <a:ext cx="7234177" cy="156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b="1" i="0" u="none" strike="noStrike" cap="none" dirty="0">
                <a:solidFill>
                  <a:srgbClr val="000000"/>
                </a:solidFill>
                <a:latin typeface="Arial" panose="020B0604020202020204" pitchFamily="34" charset="0"/>
                <a:ea typeface="Arial"/>
                <a:cs typeface="Arial" panose="020B0604020202020204" pitchFamily="34" charset="0"/>
                <a:sym typeface="Arial"/>
              </a:rPr>
              <a:t>Product Tips: </a:t>
            </a:r>
          </a:p>
          <a:p>
            <a:pPr marL="0" marR="0" lvl="0" indent="0" algn="ctr" rtl="0">
              <a:lnSpc>
                <a:spcPct val="100000"/>
              </a:lnSpc>
              <a:spcBef>
                <a:spcPts val="0"/>
              </a:spcBef>
              <a:spcAft>
                <a:spcPts val="0"/>
              </a:spcAft>
              <a:buClr>
                <a:srgbClr val="000000"/>
              </a:buClr>
              <a:buSzPts val="1600"/>
              <a:buFont typeface="Arial"/>
              <a:buNone/>
            </a:pPr>
            <a:endParaRPr dirty="0">
              <a:latin typeface="Arial" panose="020B0604020202020204" pitchFamily="34" charset="0"/>
              <a:cs typeface="Arial" panose="020B0604020202020204" pitchFamily="34" charset="0"/>
            </a:endParaRPr>
          </a:p>
          <a:p>
            <a:pPr marL="285750" marR="0" lvl="0" indent="-273050" rtl="0">
              <a:lnSpc>
                <a:spcPct val="100000"/>
              </a:lnSpc>
              <a:spcBef>
                <a:spcPts val="0"/>
              </a:spcBef>
              <a:spcAft>
                <a:spcPts val="0"/>
              </a:spcAft>
              <a:buClr>
                <a:srgbClr val="000000"/>
              </a:buClr>
              <a:buSzPts val="1400"/>
              <a:buFont typeface="Arial"/>
              <a:buChar char="•"/>
            </a:pPr>
            <a:r>
              <a:rPr lang="en-US" dirty="0">
                <a:latin typeface="Arial" panose="020B0604020202020204" pitchFamily="34" charset="0"/>
                <a:cs typeface="Arial" panose="020B0604020202020204" pitchFamily="34" charset="0"/>
              </a:rPr>
              <a:t>Use the NSD album cover as your major prize for the day (earn tickets to be entered in the drawing).</a:t>
            </a:r>
            <a:endParaRPr dirty="0">
              <a:latin typeface="Arial" panose="020B0604020202020204" pitchFamily="34" charset="0"/>
              <a:cs typeface="Arial" panose="020B0604020202020204" pitchFamily="34" charset="0"/>
            </a:endParaRPr>
          </a:p>
          <a:p>
            <a:pPr marL="285750" marR="0" lvl="0" indent="-273050" rtl="0">
              <a:lnSpc>
                <a:spcPct val="100000"/>
              </a:lnSpc>
              <a:spcBef>
                <a:spcPts val="0"/>
              </a:spcBef>
              <a:spcAft>
                <a:spcPts val="0"/>
              </a:spcAft>
              <a:buSzPts val="1400"/>
              <a:buChar char="•"/>
            </a:pPr>
            <a:r>
              <a:rPr lang="en-US" dirty="0">
                <a:latin typeface="Arial" panose="020B0604020202020204" pitchFamily="34" charset="0"/>
                <a:cs typeface="Arial" panose="020B0604020202020204" pitchFamily="34" charset="0"/>
              </a:rPr>
              <a:t>Take pre-orders for the sale of the album cover, and all who pre-order will be entered into a draw to win White Refill Pages.</a:t>
            </a:r>
            <a:endParaRPr dirty="0">
              <a:latin typeface="Arial" panose="020B0604020202020204" pitchFamily="34" charset="0"/>
              <a:cs typeface="Arial" panose="020B0604020202020204" pitchFamily="34" charset="0"/>
            </a:endParaRPr>
          </a:p>
          <a:p>
            <a:pPr marL="285750" marR="0" lvl="0" indent="-273050" rtl="0">
              <a:lnSpc>
                <a:spcPct val="100000"/>
              </a:lnSpc>
              <a:spcBef>
                <a:spcPts val="0"/>
              </a:spcBef>
              <a:spcAft>
                <a:spcPts val="0"/>
              </a:spcAft>
              <a:buSzPts val="1400"/>
              <a:buChar char="•"/>
            </a:pPr>
            <a:r>
              <a:rPr lang="en-US" dirty="0">
                <a:latin typeface="Arial" panose="020B0604020202020204" pitchFamily="34" charset="0"/>
                <a:cs typeface="Arial" panose="020B0604020202020204" pitchFamily="34" charset="0"/>
              </a:rPr>
              <a:t>Offer a personal special on the album cover. (E.g., buy the album cover and get $X off a future purchase.)</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132" name="Google Shape;132;p18"/>
          <p:cNvSpPr txBox="1"/>
          <p:nvPr/>
        </p:nvSpPr>
        <p:spPr>
          <a:xfrm>
            <a:off x="451413" y="1893592"/>
            <a:ext cx="8542115" cy="371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dirty="0">
                <a:solidFill>
                  <a:schemeClr val="dk1"/>
                </a:solidFill>
                <a:latin typeface="Arial" panose="020B0604020202020204" pitchFamily="34" charset="0"/>
                <a:ea typeface="Arial"/>
                <a:cs typeface="Arial" panose="020B0604020202020204" pitchFamily="34" charset="0"/>
                <a:sym typeface="Arial"/>
              </a:rPr>
              <a:t>NSD</a:t>
            </a:r>
            <a:r>
              <a:rPr lang="en-US" sz="2400" b="1" i="0" u="none" strike="noStrike" cap="none" dirty="0">
                <a:solidFill>
                  <a:schemeClr val="dk1"/>
                </a:solidFill>
                <a:latin typeface="Arial" panose="020B0604020202020204" pitchFamily="34" charset="0"/>
                <a:ea typeface="Arial"/>
                <a:cs typeface="Arial" panose="020B0604020202020204" pitchFamily="34" charset="0"/>
                <a:sym typeface="Arial"/>
              </a:rPr>
              <a:t> PRODUCTS</a:t>
            </a:r>
            <a:endParaRPr dirty="0">
              <a:latin typeface="Arial" panose="020B0604020202020204" pitchFamily="34" charset="0"/>
              <a:cs typeface="Arial" panose="020B0604020202020204" pitchFamily="34" charset="0"/>
            </a:endParaRPr>
          </a:p>
          <a:p>
            <a:pPr algn="ctr">
              <a:buClr>
                <a:schemeClr val="dk1"/>
              </a:buClr>
              <a:buSzPts val="400"/>
            </a:pPr>
            <a:r>
              <a:rPr lang="en-US" dirty="0">
                <a:solidFill>
                  <a:schemeClr val="dk1"/>
                </a:solidFill>
                <a:latin typeface="Arial" panose="020B0604020202020204" pitchFamily="34" charset="0"/>
                <a:ea typeface="Arial"/>
                <a:cs typeface="Arial" panose="020B0604020202020204" pitchFamily="34" charset="0"/>
                <a:sym typeface="Arial"/>
              </a:rPr>
              <a:t>View the National Scrapbook Day Advisor Guide page for more product details.</a:t>
            </a:r>
            <a:br>
              <a:rPr lang="en-US" dirty="0">
                <a:solidFill>
                  <a:schemeClr val="dk1"/>
                </a:solidFill>
                <a:latin typeface="Arial" panose="020B0604020202020204" pitchFamily="34" charset="0"/>
                <a:ea typeface="Arial"/>
                <a:cs typeface="Arial" panose="020B0604020202020204" pitchFamily="34" charset="0"/>
                <a:sym typeface="Arial"/>
              </a:rPr>
            </a:br>
            <a:r>
              <a:rPr lang="en-US" sz="1600" dirty="0">
                <a:solidFill>
                  <a:schemeClr val="dk1"/>
                </a:solidFill>
                <a:latin typeface="Arial" panose="020B0604020202020204" pitchFamily="34" charset="0"/>
                <a:cs typeface="Arial" panose="020B0604020202020204" pitchFamily="34" charset="0"/>
                <a:sym typeface="Arial"/>
                <a:hlinkClick r:id="rId3"/>
              </a:rPr>
              <a:t>https://love.creativememories.com/nsd-2021-advisor-guide-us/</a:t>
            </a:r>
            <a:endParaRPr lang="en-US" sz="1600" dirty="0">
              <a:solidFill>
                <a:schemeClr val="dk1"/>
              </a:solidFill>
              <a:latin typeface="Arial" panose="020B0604020202020204" pitchFamily="34" charset="0"/>
              <a:cs typeface="Arial" panose="020B0604020202020204" pitchFamily="34" charset="0"/>
              <a:sym typeface="Arial"/>
            </a:endParaRPr>
          </a:p>
          <a:p>
            <a:pPr lvl="0" algn="ctr">
              <a:buClr>
                <a:schemeClr val="dk1"/>
              </a:buClr>
              <a:buSzPts val="400"/>
            </a:pPr>
            <a:endParaRPr lang="en-US"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318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9" name="Google Shape;139;p19"/>
          <p:cNvSpPr/>
          <p:nvPr/>
        </p:nvSpPr>
        <p:spPr>
          <a:xfrm>
            <a:off x="1737609" y="2928778"/>
            <a:ext cx="5877127" cy="1169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i="0" u="none" strike="noStrike" cap="none" dirty="0">
                <a:solidFill>
                  <a:srgbClr val="000000"/>
                </a:solidFill>
                <a:latin typeface="Arial" panose="020B0604020202020204" pitchFamily="34" charset="0"/>
                <a:ea typeface="Arial"/>
                <a:cs typeface="Arial" panose="020B0604020202020204" pitchFamily="34" charset="0"/>
                <a:sym typeface="Arial"/>
              </a:rPr>
              <a:t>Product Tips: </a:t>
            </a:r>
          </a:p>
          <a:p>
            <a:pPr marL="0" marR="0" lvl="0" indent="0" rtl="0">
              <a:lnSpc>
                <a:spcPct val="100000"/>
              </a:lnSpc>
              <a:spcBef>
                <a:spcPts val="0"/>
              </a:spcBef>
              <a:spcAft>
                <a:spcPts val="0"/>
              </a:spcAft>
              <a:buClr>
                <a:srgbClr val="000000"/>
              </a:buClr>
              <a:buSzPts val="1400"/>
              <a:buFont typeface="Arial"/>
              <a:buNone/>
            </a:pP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rgbClr val="000000"/>
              </a:buClr>
              <a:buSzPts val="1400"/>
              <a:buFont typeface="Arial"/>
              <a:buChar char="•"/>
            </a:pPr>
            <a:r>
              <a:rPr lang="en-US" dirty="0">
                <a:latin typeface="Arial" panose="020B0604020202020204" pitchFamily="34" charset="0"/>
                <a:cs typeface="Arial" panose="020B0604020202020204" pitchFamily="34" charset="0"/>
              </a:rPr>
              <a:t>If you host a Paper Buffet</a:t>
            </a:r>
            <a:r>
              <a:rPr lang="en-US" dirty="0">
                <a:solidFill>
                  <a:schemeClr val="dk1"/>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a:t>
            </a:r>
            <a:r>
              <a:rPr lang="en-US" b="0" i="0" u="none" strike="noStrike" cap="none" dirty="0">
                <a:solidFill>
                  <a:srgbClr val="000000"/>
                </a:solidFill>
                <a:latin typeface="Arial" panose="020B0604020202020204" pitchFamily="34" charset="0"/>
                <a:ea typeface="Arial"/>
                <a:cs typeface="Arial" panose="020B0604020202020204" pitchFamily="34" charset="0"/>
                <a:sym typeface="Arial"/>
              </a:rPr>
              <a:t>ffer </a:t>
            </a:r>
            <a:r>
              <a:rPr lang="en-US" dirty="0">
                <a:latin typeface="Arial" panose="020B0604020202020204" pitchFamily="34" charset="0"/>
                <a:cs typeface="Arial" panose="020B0604020202020204" pitchFamily="34" charset="0"/>
              </a:rPr>
              <a:t>cardstock shades </a:t>
            </a:r>
            <a:r>
              <a:rPr lang="en-US" b="0" i="0" u="none" strike="noStrike" cap="none" dirty="0">
                <a:solidFill>
                  <a:srgbClr val="000000"/>
                </a:solidFill>
                <a:latin typeface="Arial" panose="020B0604020202020204" pitchFamily="34" charset="0"/>
                <a:ea typeface="Arial"/>
                <a:cs typeface="Arial" panose="020B0604020202020204" pitchFamily="34" charset="0"/>
                <a:sym typeface="Arial"/>
              </a:rPr>
              <a:t>individually during </a:t>
            </a:r>
            <a:r>
              <a:rPr lang="en-US" dirty="0">
                <a:latin typeface="Arial" panose="020B0604020202020204" pitchFamily="34" charset="0"/>
                <a:cs typeface="Arial" panose="020B0604020202020204" pitchFamily="34" charset="0"/>
              </a:rPr>
              <a:t>the b</a:t>
            </a:r>
            <a:r>
              <a:rPr lang="en-US" b="0" i="0" u="none" strike="noStrike" cap="none" dirty="0">
                <a:solidFill>
                  <a:srgbClr val="000000"/>
                </a:solidFill>
                <a:latin typeface="Arial" panose="020B0604020202020204" pitchFamily="34" charset="0"/>
                <a:ea typeface="Arial"/>
                <a:cs typeface="Arial" panose="020B0604020202020204" pitchFamily="34" charset="0"/>
                <a:sym typeface="Arial"/>
              </a:rPr>
              <a:t>uffet. </a:t>
            </a: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rgbClr val="000000"/>
              </a:buClr>
              <a:buSzPts val="1400"/>
              <a:buFont typeface="Arial"/>
              <a:buChar char="•"/>
            </a:pPr>
            <a:r>
              <a:rPr lang="en-US" b="0" i="0" u="none" strike="noStrike" cap="none" dirty="0">
                <a:solidFill>
                  <a:srgbClr val="000000"/>
                </a:solidFill>
                <a:latin typeface="Arial" panose="020B0604020202020204" pitchFamily="34" charset="0"/>
                <a:ea typeface="Arial"/>
                <a:cs typeface="Arial" panose="020B0604020202020204" pitchFamily="34" charset="0"/>
                <a:sym typeface="Arial"/>
              </a:rPr>
              <a:t>Sell these </a:t>
            </a:r>
            <a:r>
              <a:rPr lang="en-US" dirty="0">
                <a:latin typeface="Arial" panose="020B0604020202020204" pitchFamily="34" charset="0"/>
                <a:cs typeface="Arial" panose="020B0604020202020204" pitchFamily="34" charset="0"/>
              </a:rPr>
              <a:t>cardstock </a:t>
            </a:r>
            <a:r>
              <a:rPr lang="en-US" b="0" i="0" u="none" strike="noStrike" cap="none" dirty="0">
                <a:solidFill>
                  <a:srgbClr val="000000"/>
                </a:solidFill>
                <a:latin typeface="Arial" panose="020B0604020202020204" pitchFamily="34" charset="0"/>
                <a:ea typeface="Arial"/>
                <a:cs typeface="Arial" panose="020B0604020202020204" pitchFamily="34" charset="0"/>
                <a:sym typeface="Arial"/>
              </a:rPr>
              <a:t>packs exclusively at your event.</a:t>
            </a: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rgbClr val="000000"/>
              </a:buClr>
              <a:buSzPts val="1400"/>
              <a:buFont typeface="Arial"/>
              <a:buChar char="•"/>
            </a:pPr>
            <a:r>
              <a:rPr lang="en-US" b="0" i="0" u="none" strike="noStrike" cap="none" dirty="0">
                <a:solidFill>
                  <a:srgbClr val="000000"/>
                </a:solidFill>
                <a:latin typeface="Arial" panose="020B0604020202020204" pitchFamily="34" charset="0"/>
                <a:ea typeface="Arial"/>
                <a:cs typeface="Arial" panose="020B0604020202020204" pitchFamily="34" charset="0"/>
                <a:sym typeface="Arial"/>
              </a:rPr>
              <a:t>Provide one sheet per guest as an attendance gift.</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0" name="Google Shape;140;p19"/>
          <p:cNvSpPr txBox="1"/>
          <p:nvPr/>
        </p:nvSpPr>
        <p:spPr>
          <a:xfrm>
            <a:off x="324091" y="1880651"/>
            <a:ext cx="8576841" cy="3610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dirty="0">
                <a:solidFill>
                  <a:schemeClr val="dk1"/>
                </a:solidFill>
                <a:latin typeface="Arial" panose="020B0604020202020204" pitchFamily="34" charset="0"/>
                <a:ea typeface="Arial"/>
                <a:cs typeface="Arial" panose="020B0604020202020204" pitchFamily="34" charset="0"/>
                <a:sym typeface="Arial"/>
              </a:rPr>
              <a:t>NSD</a:t>
            </a:r>
            <a:r>
              <a:rPr lang="en-US" sz="2400" b="1" i="0" u="none" strike="noStrike" cap="none" dirty="0">
                <a:solidFill>
                  <a:schemeClr val="dk1"/>
                </a:solidFill>
                <a:latin typeface="Arial" panose="020B0604020202020204" pitchFamily="34" charset="0"/>
                <a:ea typeface="Arial"/>
                <a:cs typeface="Arial" panose="020B0604020202020204" pitchFamily="34" charset="0"/>
                <a:sym typeface="Arial"/>
              </a:rPr>
              <a:t> PRODUCTS</a:t>
            </a:r>
            <a:endParaRPr dirty="0">
              <a:latin typeface="Arial" panose="020B0604020202020204" pitchFamily="34" charset="0"/>
              <a:cs typeface="Arial" panose="020B0604020202020204" pitchFamily="34" charset="0"/>
            </a:endParaRPr>
          </a:p>
          <a:p>
            <a:pPr algn="ctr">
              <a:buClr>
                <a:schemeClr val="dk1"/>
              </a:buClr>
              <a:buSzPts val="400"/>
            </a:pPr>
            <a:r>
              <a:rPr lang="en-US" dirty="0">
                <a:solidFill>
                  <a:schemeClr val="dk1"/>
                </a:solidFill>
                <a:latin typeface="Arial" panose="020B0604020202020204" pitchFamily="34" charset="0"/>
                <a:ea typeface="Arial"/>
                <a:cs typeface="Arial" panose="020B0604020202020204" pitchFamily="34" charset="0"/>
                <a:sym typeface="Arial"/>
              </a:rPr>
              <a:t>View the National Scrapbook Day Advisor Guide page for more product details</a:t>
            </a:r>
            <a:r>
              <a:rPr lang="en-US" sz="1600" dirty="0">
                <a:solidFill>
                  <a:schemeClr val="dk1"/>
                </a:solidFill>
                <a:latin typeface="Arial" panose="020B0604020202020204" pitchFamily="34" charset="0"/>
                <a:ea typeface="Arial"/>
                <a:cs typeface="Arial" panose="020B0604020202020204" pitchFamily="34" charset="0"/>
                <a:sym typeface="Arial"/>
              </a:rPr>
              <a:t>.</a:t>
            </a:r>
            <a:br>
              <a:rPr lang="en-US" sz="1600" dirty="0">
                <a:solidFill>
                  <a:schemeClr val="dk1"/>
                </a:solidFill>
                <a:latin typeface="Arial" panose="020B0604020202020204" pitchFamily="34" charset="0"/>
                <a:ea typeface="Arial"/>
                <a:cs typeface="Arial" panose="020B0604020202020204" pitchFamily="34" charset="0"/>
                <a:sym typeface="Arial"/>
              </a:rPr>
            </a:br>
            <a:r>
              <a:rPr lang="en-US" sz="1600" dirty="0">
                <a:solidFill>
                  <a:schemeClr val="dk1"/>
                </a:solidFill>
                <a:latin typeface="Arial" panose="020B0604020202020204" pitchFamily="34" charset="0"/>
                <a:cs typeface="Arial" panose="020B0604020202020204" pitchFamily="34" charset="0"/>
                <a:sym typeface="Arial"/>
                <a:hlinkClick r:id="rId3"/>
              </a:rPr>
              <a:t>https://love.creativememories.com/nsd-2021-advisor-guide-us/</a:t>
            </a:r>
            <a:endParaRPr lang="en-US" sz="1600" dirty="0">
              <a:solidFill>
                <a:schemeClr val="dk1"/>
              </a:solidFill>
              <a:latin typeface="Arial" panose="020B0604020202020204" pitchFamily="34" charset="0"/>
              <a:cs typeface="Arial" panose="020B0604020202020204" pitchFamily="34" charset="0"/>
              <a:sym typeface="Arial"/>
            </a:endParaRPr>
          </a:p>
          <a:p>
            <a:pPr lvl="0" algn="ctr">
              <a:buClr>
                <a:schemeClr val="dk1"/>
              </a:buClr>
              <a:buSzPts val="400"/>
            </a:pPr>
            <a:endParaRPr lang="en-US" sz="1600"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890055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7" name="Google Shape;147;p20"/>
          <p:cNvSpPr/>
          <p:nvPr/>
        </p:nvSpPr>
        <p:spPr>
          <a:xfrm>
            <a:off x="1183495" y="2949945"/>
            <a:ext cx="6777009" cy="15696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b="1" i="0" u="none" strike="noStrike" cap="none" dirty="0">
                <a:solidFill>
                  <a:srgbClr val="000000"/>
                </a:solidFill>
                <a:latin typeface="Arial" panose="020B0604020202020204" pitchFamily="34" charset="0"/>
                <a:ea typeface="Arial"/>
                <a:cs typeface="Arial" panose="020B0604020202020204" pitchFamily="34" charset="0"/>
                <a:sym typeface="Arial"/>
              </a:rPr>
              <a:t>Product Tips: </a:t>
            </a:r>
          </a:p>
          <a:p>
            <a:pPr marL="0" marR="0" lvl="0" indent="0" rtl="0">
              <a:lnSpc>
                <a:spcPct val="100000"/>
              </a:lnSpc>
              <a:spcBef>
                <a:spcPts val="0"/>
              </a:spcBef>
              <a:spcAft>
                <a:spcPts val="0"/>
              </a:spcAft>
              <a:buClr>
                <a:srgbClr val="000000"/>
              </a:buClr>
              <a:buSzPts val="1600"/>
              <a:buFont typeface="Arial"/>
              <a:buNone/>
            </a:pP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rgbClr val="000000"/>
              </a:buClr>
              <a:buSzPts val="1600"/>
              <a:buFont typeface="Arial"/>
              <a:buChar char="•"/>
            </a:pPr>
            <a:r>
              <a:rPr lang="en-US" b="0" i="0" u="none" strike="noStrike" cap="none" dirty="0">
                <a:solidFill>
                  <a:srgbClr val="000000"/>
                </a:solidFill>
                <a:latin typeface="Arial" panose="020B0604020202020204" pitchFamily="34" charset="0"/>
                <a:ea typeface="Arial"/>
                <a:cs typeface="Arial" panose="020B0604020202020204" pitchFamily="34" charset="0"/>
                <a:sym typeface="Arial"/>
              </a:rPr>
              <a:t>Use Advisor Exclusive products as customer gifts for early registration, pre-orders, bringing a friend, ordering $80 or more at your event, booking into a future event, etc.</a:t>
            </a: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rgbClr val="000000"/>
              </a:buClr>
              <a:buSzPts val="1600"/>
              <a:buFont typeface="Arial"/>
              <a:buChar char="•"/>
            </a:pPr>
            <a:r>
              <a:rPr lang="en-US" b="0" i="0" u="none" strike="noStrike" cap="none" dirty="0">
                <a:solidFill>
                  <a:srgbClr val="000000"/>
                </a:solidFill>
                <a:latin typeface="Arial" panose="020B0604020202020204" pitchFamily="34" charset="0"/>
                <a:ea typeface="Arial"/>
                <a:cs typeface="Arial" panose="020B0604020202020204" pitchFamily="34" charset="0"/>
                <a:sym typeface="Arial"/>
              </a:rPr>
              <a:t>Create your own ideas sheet featuring these </a:t>
            </a:r>
            <a:r>
              <a:rPr lang="en-US" dirty="0">
                <a:latin typeface="Arial" panose="020B0604020202020204" pitchFamily="34" charset="0"/>
                <a:cs typeface="Arial" panose="020B0604020202020204" pitchFamily="34" charset="0"/>
              </a:rPr>
              <a:t>embellishments </a:t>
            </a:r>
            <a:r>
              <a:rPr lang="en-US" b="0" i="0" u="none" strike="noStrike" cap="none" dirty="0">
                <a:solidFill>
                  <a:srgbClr val="000000"/>
                </a:solidFill>
                <a:latin typeface="Arial" panose="020B0604020202020204" pitchFamily="34" charset="0"/>
                <a:ea typeface="Arial"/>
                <a:cs typeface="Arial" panose="020B0604020202020204" pitchFamily="34" charset="0"/>
                <a:sym typeface="Arial"/>
              </a:rPr>
              <a:t>as an extra bonus for customers who do more than one of the above.</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148" name="Google Shape;148;p20"/>
          <p:cNvSpPr txBox="1"/>
          <p:nvPr/>
        </p:nvSpPr>
        <p:spPr>
          <a:xfrm>
            <a:off x="358815" y="1847293"/>
            <a:ext cx="8461093" cy="37152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dirty="0">
                <a:solidFill>
                  <a:schemeClr val="dk1"/>
                </a:solidFill>
                <a:latin typeface="Arial" panose="020B0604020202020204" pitchFamily="34" charset="0"/>
                <a:ea typeface="Arial"/>
                <a:cs typeface="Arial" panose="020B0604020202020204" pitchFamily="34" charset="0"/>
                <a:sym typeface="Arial"/>
              </a:rPr>
              <a:t>NSD</a:t>
            </a:r>
            <a:r>
              <a:rPr lang="en-US" sz="2400" b="1" i="0" u="none" strike="noStrike" cap="none" dirty="0">
                <a:solidFill>
                  <a:schemeClr val="dk1"/>
                </a:solidFill>
                <a:latin typeface="Arial" panose="020B0604020202020204" pitchFamily="34" charset="0"/>
                <a:ea typeface="Arial"/>
                <a:cs typeface="Arial" panose="020B0604020202020204" pitchFamily="34" charset="0"/>
                <a:sym typeface="Arial"/>
              </a:rPr>
              <a:t> PRODUCTS</a:t>
            </a:r>
            <a:endParaRPr sz="2400" dirty="0">
              <a:latin typeface="Arial" panose="020B0604020202020204" pitchFamily="34" charset="0"/>
              <a:cs typeface="Arial" panose="020B0604020202020204" pitchFamily="34" charset="0"/>
            </a:endParaRPr>
          </a:p>
          <a:p>
            <a:pPr lvl="0" algn="ctr">
              <a:buClr>
                <a:schemeClr val="dk1"/>
              </a:buClr>
              <a:buSzPts val="400"/>
            </a:pPr>
            <a:r>
              <a:rPr lang="en-US" dirty="0">
                <a:solidFill>
                  <a:schemeClr val="dk1"/>
                </a:solidFill>
                <a:latin typeface="Arial" panose="020B0604020202020204" pitchFamily="34" charset="0"/>
                <a:ea typeface="Arial"/>
                <a:cs typeface="Arial" panose="020B0604020202020204" pitchFamily="34" charset="0"/>
                <a:sym typeface="Arial"/>
              </a:rPr>
              <a:t>View the National Scrapbook Day Advisor Guide page for more product details.</a:t>
            </a:r>
          </a:p>
          <a:p>
            <a:pPr algn="ctr">
              <a:buClr>
                <a:schemeClr val="dk1"/>
              </a:buClr>
              <a:buSzPts val="400"/>
            </a:pPr>
            <a:r>
              <a:rPr lang="en-US" sz="1600" dirty="0">
                <a:solidFill>
                  <a:schemeClr val="dk1"/>
                </a:solidFill>
                <a:latin typeface="Arial" panose="020B0604020202020204" pitchFamily="34" charset="0"/>
                <a:cs typeface="Arial" panose="020B0604020202020204" pitchFamily="34" charset="0"/>
                <a:sym typeface="Arial"/>
                <a:hlinkClick r:id="rId3"/>
              </a:rPr>
              <a:t>https://love.creativememories.com/nsd-2021-advisor-guide-us/</a:t>
            </a:r>
            <a:endParaRPr lang="en-US" sz="1600" dirty="0">
              <a:solidFill>
                <a:schemeClr val="dk1"/>
              </a:solidFill>
              <a:latin typeface="Arial" panose="020B0604020202020204" pitchFamily="34" charset="0"/>
              <a:cs typeface="Arial" panose="020B0604020202020204" pitchFamily="34" charset="0"/>
              <a:sym typeface="Arial"/>
            </a:endParaRPr>
          </a:p>
          <a:p>
            <a:pPr lvl="0" algn="ctr">
              <a:buClr>
                <a:schemeClr val="dk1"/>
              </a:buClr>
              <a:buSzPts val="400"/>
            </a:pPr>
            <a:endParaRPr lang="en-US"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036958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p:nvPr/>
        </p:nvSpPr>
        <p:spPr>
          <a:xfrm>
            <a:off x="668252" y="1823747"/>
            <a:ext cx="8112868" cy="5465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CHOOSE YOUR EVENT THEME</a:t>
            </a:r>
            <a:endParaRPr dirty="0"/>
          </a:p>
        </p:txBody>
      </p:sp>
      <p:sp>
        <p:nvSpPr>
          <p:cNvPr id="179" name="Google Shape;179;p23"/>
          <p:cNvSpPr txBox="1"/>
          <p:nvPr/>
        </p:nvSpPr>
        <p:spPr>
          <a:xfrm>
            <a:off x="451104" y="2321539"/>
            <a:ext cx="8024643" cy="386181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Choosing an event theme is completely optional</a:t>
            </a:r>
            <a:r>
              <a:rPr lang="en-US" dirty="0">
                <a:solidFill>
                  <a:schemeClr val="dk1"/>
                </a:solidFill>
                <a:latin typeface="Arial" panose="020B0604020202020204" pitchFamily="34" charset="0"/>
                <a:cs typeface="Arial" panose="020B0604020202020204" pitchFamily="34" charset="0"/>
              </a:rPr>
              <a:t>.</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en-US" dirty="0">
                <a:solidFill>
                  <a:schemeClr val="dk1"/>
                </a:solidFill>
                <a:latin typeface="Arial" panose="020B0604020202020204" pitchFamily="34" charset="0"/>
                <a:cs typeface="Arial" panose="020B0604020202020204" pitchFamily="34" charset="0"/>
              </a:rPr>
              <a:t>I</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f you do choose a theme, it can be as creative or as simple as you wish. </a:t>
            </a: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600"/>
              <a:buFont typeface="Arial"/>
              <a:buNone/>
            </a:pPr>
            <a:endParaRPr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285750" marR="0" lvl="0" indent="-285750" algn="ctr" rtl="0">
              <a:lnSpc>
                <a:spcPct val="100000"/>
              </a:lnSpc>
              <a:spcBef>
                <a:spcPts val="0"/>
              </a:spcBef>
              <a:spcAft>
                <a:spcPts val="0"/>
              </a:spcAft>
              <a:buClr>
                <a:schemeClr val="dk1"/>
              </a:buClr>
              <a:buSzPts val="1600"/>
              <a:buFont typeface="Arial"/>
              <a:buChar char="•"/>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Use </a:t>
            </a:r>
            <a:r>
              <a:rPr lang="en-US" dirty="0">
                <a:solidFill>
                  <a:schemeClr val="dk1"/>
                </a:solidFill>
                <a:latin typeface="Arial" panose="020B0604020202020204" pitchFamily="34" charset="0"/>
                <a:ea typeface="Arial"/>
                <a:cs typeface="Arial" panose="020B0604020202020204" pitchFamily="34" charset="0"/>
                <a:sym typeface="Arial"/>
              </a:rPr>
              <a:t>NSD</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 printable materials available to help theme your event at a low cost. Decorate your event with items like tablecloth</a:t>
            </a:r>
            <a:r>
              <a:rPr lang="en-US" dirty="0">
                <a:solidFill>
                  <a:schemeClr val="dk1"/>
                </a:solidFill>
                <a:latin typeface="Arial" panose="020B0604020202020204" pitchFamily="34" charset="0"/>
                <a:cs typeface="Arial" panose="020B0604020202020204" pitchFamily="34" charset="0"/>
              </a:rPr>
              <a:t>s, artificial flowers and more in the NSD</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 palette.</a:t>
            </a:r>
            <a:endParaRPr dirty="0">
              <a:latin typeface="Arial" panose="020B0604020202020204" pitchFamily="34" charset="0"/>
              <a:cs typeface="Arial" panose="020B0604020202020204" pitchFamily="34" charset="0"/>
            </a:endParaRPr>
          </a:p>
          <a:p>
            <a:pPr marL="285750" marR="0" lvl="0" indent="-285750" algn="ctr" rtl="0">
              <a:lnSpc>
                <a:spcPct val="100000"/>
              </a:lnSpc>
              <a:spcBef>
                <a:spcPts val="0"/>
              </a:spcBef>
              <a:spcAft>
                <a:spcPts val="0"/>
              </a:spcAft>
              <a:buClr>
                <a:schemeClr val="dk1"/>
              </a:buClr>
              <a:buSzPts val="1600"/>
              <a:buFont typeface="Arial"/>
              <a:buChar char="•"/>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Check out Pinterest for theme, food and decor ideas.</a:t>
            </a:r>
            <a:endParaRPr dirty="0">
              <a:latin typeface="Arial" panose="020B0604020202020204" pitchFamily="34" charset="0"/>
              <a:cs typeface="Arial" panose="020B0604020202020204" pitchFamily="34" charset="0"/>
            </a:endParaRPr>
          </a:p>
          <a:p>
            <a:pPr marL="285750" marR="0" lvl="0" indent="-184150" algn="ctr" rtl="0">
              <a:lnSpc>
                <a:spcPct val="100000"/>
              </a:lnSpc>
              <a:spcBef>
                <a:spcPts val="0"/>
              </a:spcBef>
              <a:spcAft>
                <a:spcPts val="0"/>
              </a:spcAft>
              <a:buClr>
                <a:srgbClr val="000000"/>
              </a:buClr>
              <a:buSzPts val="1600"/>
              <a:buFont typeface="Arial"/>
              <a:buNone/>
            </a:pP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pic>
        <p:nvPicPr>
          <p:cNvPr id="3" name="Picture 2">
            <a:extLst>
              <a:ext uri="{FF2B5EF4-FFF2-40B4-BE49-F238E27FC236}">
                <a16:creationId xmlns:a16="http://schemas.microsoft.com/office/drawing/2014/main" id="{D07948FB-121A-E142-91E7-64ABF37FC844}"/>
              </a:ext>
            </a:extLst>
          </p:cNvPr>
          <p:cNvPicPr>
            <a:picLocks noChangeAspect="1"/>
          </p:cNvPicPr>
          <p:nvPr/>
        </p:nvPicPr>
        <p:blipFill>
          <a:blip r:embed="rId3"/>
          <a:srcRect/>
          <a:stretch/>
        </p:blipFill>
        <p:spPr>
          <a:xfrm>
            <a:off x="1213338" y="4341036"/>
            <a:ext cx="6858000" cy="1397000"/>
          </a:xfrm>
          <a:prstGeom prst="rect">
            <a:avLst/>
          </a:prstGeom>
        </p:spPr>
      </p:pic>
    </p:spTree>
    <p:extLst>
      <p:ext uri="{BB962C8B-B14F-4D97-AF65-F5344CB8AC3E}">
        <p14:creationId xmlns:p14="http://schemas.microsoft.com/office/powerpoint/2010/main" val="730732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p:nvPr/>
        </p:nvSpPr>
        <p:spPr>
          <a:xfrm>
            <a:off x="515566" y="1929254"/>
            <a:ext cx="8112868" cy="5465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CHOOSE YOUR EVENT THEME</a:t>
            </a:r>
            <a:endParaRPr dirty="0"/>
          </a:p>
        </p:txBody>
      </p:sp>
      <p:sp>
        <p:nvSpPr>
          <p:cNvPr id="179" name="Google Shape;179;p23"/>
          <p:cNvSpPr txBox="1"/>
          <p:nvPr/>
        </p:nvSpPr>
        <p:spPr>
          <a:xfrm>
            <a:off x="855803" y="2475814"/>
            <a:ext cx="7267699" cy="3861819"/>
          </a:xfrm>
          <a:prstGeom prst="rect">
            <a:avLst/>
          </a:prstGeom>
          <a:noFill/>
          <a:ln>
            <a:noFill/>
          </a:ln>
        </p:spPr>
        <p:txBody>
          <a:bodyPr spcFirstLastPara="1" wrap="square" lIns="91425" tIns="45700" rIns="91425" bIns="45700" anchor="t" anchorCtr="0">
            <a:noAutofit/>
          </a:bodyPr>
          <a:lstStyle/>
          <a:p>
            <a:pPr marL="285750" marR="0" lvl="0" indent="-184150" algn="ctr" rtl="0">
              <a:lnSpc>
                <a:spcPct val="100000"/>
              </a:lnSpc>
              <a:spcBef>
                <a:spcPts val="0"/>
              </a:spcBef>
              <a:spcAft>
                <a:spcPts val="0"/>
              </a:spcAft>
              <a:buClr>
                <a:srgbClr val="000000"/>
              </a:buClr>
              <a:buSzPts val="1600"/>
              <a:buFont typeface="Arial"/>
              <a:buNone/>
            </a:pP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1600"/>
              <a:buFont typeface="Arial"/>
              <a:buNone/>
            </a:pPr>
            <a:r>
              <a:rPr lang="en-US" b="1" i="0" u="none" strike="noStrike" cap="none" dirty="0">
                <a:solidFill>
                  <a:schemeClr val="dk1"/>
                </a:solidFill>
                <a:latin typeface="Arial" panose="020B0604020202020204" pitchFamily="34" charset="0"/>
                <a:ea typeface="Arial"/>
                <a:cs typeface="Arial" panose="020B0604020202020204" pitchFamily="34" charset="0"/>
                <a:sym typeface="Arial"/>
              </a:rPr>
              <a:t>Tips:</a:t>
            </a:r>
          </a:p>
          <a:p>
            <a:pPr marL="0" marR="0" lvl="0" indent="0" algn="ctr" rtl="0">
              <a:lnSpc>
                <a:spcPct val="100000"/>
              </a:lnSpc>
              <a:spcBef>
                <a:spcPts val="0"/>
              </a:spcBef>
              <a:spcAft>
                <a:spcPts val="0"/>
              </a:spcAft>
              <a:buClr>
                <a:schemeClr val="dk1"/>
              </a:buClr>
              <a:buSzPts val="1600"/>
              <a:buFont typeface="Arial"/>
              <a:buNone/>
            </a:pP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600"/>
              <a:buFont typeface="Arial"/>
              <a:buChar char="•"/>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While your theme can make events more memorable and fun for your guests, it’s not the most important element of your event. If you don’t have the budget or the time to theme your event, that’s </a:t>
            </a:r>
            <a:r>
              <a:rPr lang="en-US" dirty="0">
                <a:solidFill>
                  <a:schemeClr val="dk1"/>
                </a:solidFill>
                <a:latin typeface="Arial" panose="020B0604020202020204" pitchFamily="34" charset="0"/>
                <a:cs typeface="Arial" panose="020B0604020202020204" pitchFamily="34" charset="0"/>
              </a:rPr>
              <a:t>okay</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a:t>
            </a:r>
          </a:p>
          <a:p>
            <a:pPr marR="0" lvl="0" rtl="0">
              <a:lnSpc>
                <a:spcPct val="100000"/>
              </a:lnSpc>
              <a:spcBef>
                <a:spcPts val="0"/>
              </a:spcBef>
              <a:spcAft>
                <a:spcPts val="0"/>
              </a:spcAft>
              <a:buClr>
                <a:schemeClr val="dk1"/>
              </a:buClr>
              <a:buSzPts val="1600"/>
            </a:pP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600"/>
              <a:buFont typeface="Arial"/>
              <a:buChar char="•"/>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Balance your planning activities to ensure success. Your main focus will be inviting guests and collecting pre-orders, delivering the Project Recipe™ and post-event customer care. </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600"/>
              <a:buFont typeface="Arial"/>
              <a:buNone/>
            </a:pP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6803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p:nvPr/>
        </p:nvSpPr>
        <p:spPr>
          <a:xfrm>
            <a:off x="984737" y="3208021"/>
            <a:ext cx="2328531" cy="36499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________________</a:t>
            </a:r>
            <a:endParaRPr dirty="0"/>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___________________</a:t>
            </a:r>
            <a:r>
              <a:rPr lang="en-US" dirty="0">
                <a:sym typeface="Arial"/>
              </a:rPr>
              <a:t>___________________________________________________________________________________________________________________________</a:t>
            </a:r>
            <a:endParaRPr sz="1800" b="0" i="0" u="none" strike="noStrike" cap="none" dirty="0">
              <a:solidFill>
                <a:schemeClr val="dk1"/>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85" name="Google Shape;185;p24"/>
          <p:cNvSpPr txBox="1"/>
          <p:nvPr/>
        </p:nvSpPr>
        <p:spPr>
          <a:xfrm>
            <a:off x="802816" y="1870702"/>
            <a:ext cx="8112868" cy="46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WRITE YOUR GUEST LIST</a:t>
            </a:r>
            <a:endParaRPr dirty="0"/>
          </a:p>
        </p:txBody>
      </p:sp>
      <p:sp>
        <p:nvSpPr>
          <p:cNvPr id="186" name="Google Shape;186;p24"/>
          <p:cNvSpPr txBox="1"/>
          <p:nvPr/>
        </p:nvSpPr>
        <p:spPr>
          <a:xfrm>
            <a:off x="3243102" y="3208019"/>
            <a:ext cx="2985260" cy="36499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___________________</a:t>
            </a:r>
            <a:endParaRPr dirty="0"/>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___________________</a:t>
            </a:r>
            <a:endParaRPr dirty="0"/>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___________________</a:t>
            </a:r>
            <a:endParaRPr dirty="0"/>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___________________</a:t>
            </a:r>
            <a:endParaRPr dirty="0"/>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___________________</a:t>
            </a:r>
            <a:endParaRPr dirty="0"/>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___________________</a:t>
            </a:r>
            <a:endParaRPr dirty="0"/>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___________________</a:t>
            </a:r>
            <a:endParaRPr dirty="0"/>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___________________</a:t>
            </a:r>
            <a:endParaRPr dirty="0"/>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___________________</a:t>
            </a:r>
            <a:endParaRPr dirty="0"/>
          </a:p>
          <a:p>
            <a:pPr marL="0" marR="0" lvl="0" indent="0" algn="l" rtl="0">
              <a:lnSpc>
                <a:spcPct val="100000"/>
              </a:lnSpc>
              <a:spcBef>
                <a:spcPts val="0"/>
              </a:spcBef>
              <a:spcAft>
                <a:spcPts val="0"/>
              </a:spcAft>
              <a:buClr>
                <a:schemeClr val="dk1"/>
              </a:buClr>
              <a:buSzPts val="1800"/>
              <a:buFont typeface="Arial"/>
              <a:buNone/>
            </a:pP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87" name="Google Shape;187;p24"/>
          <p:cNvSpPr txBox="1"/>
          <p:nvPr/>
        </p:nvSpPr>
        <p:spPr>
          <a:xfrm>
            <a:off x="6158195" y="3208019"/>
            <a:ext cx="2058616" cy="36499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______________________________________________________________________________________________________________________________</a:t>
            </a:r>
            <a:endParaRPr sz="1800" b="0" i="0" u="none" strike="noStrike" cap="none" dirty="0">
              <a:solidFill>
                <a:schemeClr val="dk1"/>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88" name="Google Shape;188;p24"/>
          <p:cNvSpPr txBox="1"/>
          <p:nvPr/>
        </p:nvSpPr>
        <p:spPr>
          <a:xfrm>
            <a:off x="984738" y="2332366"/>
            <a:ext cx="7362702" cy="106450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dirty="0">
                <a:solidFill>
                  <a:schemeClr val="dk1"/>
                </a:solidFill>
                <a:latin typeface="Arial"/>
                <a:ea typeface="Arial"/>
                <a:cs typeface="Arial"/>
                <a:sym typeface="Arial"/>
              </a:rPr>
              <a:t>Fill in the names of all the people you’ll invite to your event below</a:t>
            </a:r>
            <a:r>
              <a:rPr lang="en-US" sz="1400" dirty="0">
                <a:solidFill>
                  <a:schemeClr val="dk1"/>
                </a:solidFill>
                <a:latin typeface="Arial"/>
                <a:ea typeface="Arial"/>
                <a:cs typeface="Arial"/>
                <a:sym typeface="Arial"/>
              </a:rPr>
              <a:t> (</a:t>
            </a:r>
            <a:r>
              <a:rPr lang="en-US" sz="1400" b="0" i="0" u="none" strike="noStrike" cap="none" dirty="0">
                <a:solidFill>
                  <a:schemeClr val="dk1"/>
                </a:solidFill>
                <a:latin typeface="Arial"/>
                <a:ea typeface="Arial"/>
                <a:cs typeface="Arial"/>
                <a:sym typeface="Arial"/>
              </a:rPr>
              <a:t>copy this page if necessary). Also invite people who are not your current customers but have photos they need to print and document. As a rule of thumb, approximately </a:t>
            </a:r>
            <a:r>
              <a:rPr lang="en-US" sz="1400" dirty="0">
                <a:solidFill>
                  <a:schemeClr val="dk1"/>
                </a:solidFill>
                <a:latin typeface="Arial"/>
                <a:ea typeface="Arial"/>
                <a:cs typeface="Arial"/>
                <a:sym typeface="Arial"/>
              </a:rPr>
              <a:t>one-third</a:t>
            </a:r>
            <a:r>
              <a:rPr lang="en-US" sz="1400" b="0" i="0" u="none" strike="noStrike" cap="none" dirty="0">
                <a:solidFill>
                  <a:schemeClr val="dk1"/>
                </a:solidFill>
                <a:latin typeface="Arial"/>
                <a:ea typeface="Arial"/>
                <a:cs typeface="Arial"/>
                <a:sym typeface="Arial"/>
              </a:rPr>
              <a:t> of the people you invite will attend your event.</a:t>
            </a:r>
            <a:endParaRPr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9635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txBox="1"/>
          <p:nvPr/>
        </p:nvSpPr>
        <p:spPr>
          <a:xfrm>
            <a:off x="743712" y="2476288"/>
            <a:ext cx="7741919" cy="53678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Set the early-bird RSVP date: ____________ </a:t>
            </a:r>
            <a:endParaRPr sz="14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(Offer a discount or a small gift to create urgency.)</a:t>
            </a:r>
            <a:endParaRPr sz="14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Set the final RSVP date: _____________</a:t>
            </a:r>
            <a:endParaRPr sz="14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panose="020B0604020202020204" pitchFamily="34" charset="0"/>
                <a:ea typeface="Arial"/>
                <a:cs typeface="Arial" panose="020B0604020202020204" pitchFamily="34" charset="0"/>
                <a:sym typeface="Arial"/>
              </a:rPr>
              <a:t>Tips: </a:t>
            </a:r>
            <a:endParaRPr sz="1400" dirty="0">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Print invites as photos or on 4x6 cards.</a:t>
            </a:r>
            <a:endParaRPr sz="1400" dirty="0">
              <a:latin typeface="Arial" panose="020B0604020202020204" pitchFamily="34" charset="0"/>
              <a:cs typeface="Arial" panose="020B0604020202020204" pitchFamily="34" charset="0"/>
            </a:endParaRPr>
          </a:p>
          <a:p>
            <a:pPr marL="720000" marR="0" lvl="3" indent="-285750" algn="l" rtl="0">
              <a:lnSpc>
                <a:spcPct val="100000"/>
              </a:lnSpc>
              <a:spcBef>
                <a:spcPts val="0"/>
              </a:spcBef>
              <a:spcAft>
                <a:spcPts val="0"/>
              </a:spcAft>
              <a:buClr>
                <a:schemeClr val="dk1"/>
              </a:buClr>
              <a:buSzPts val="1400"/>
              <a:buFont typeface="Arial"/>
              <a:buChar char="•"/>
            </a:pPr>
            <a:r>
              <a:rPr lang="en-US" sz="1400" dirty="0">
                <a:solidFill>
                  <a:schemeClr val="dk1"/>
                </a:solidFill>
                <a:latin typeface="Arial" panose="020B0604020202020204" pitchFamily="34" charset="0"/>
                <a:cs typeface="Arial" panose="020B0604020202020204" pitchFamily="34" charset="0"/>
              </a:rPr>
              <a:t>O</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ne each for current customers. </a:t>
            </a:r>
            <a:endParaRPr sz="1400" dirty="0">
              <a:latin typeface="Arial" panose="020B0604020202020204" pitchFamily="34" charset="0"/>
              <a:cs typeface="Arial" panose="020B0604020202020204" pitchFamily="34" charset="0"/>
            </a:endParaRPr>
          </a:p>
          <a:p>
            <a:pPr marL="720000" marR="0" lvl="0" indent="-285750" algn="l" rtl="0">
              <a:lnSpc>
                <a:spcPct val="100000"/>
              </a:lnSpc>
              <a:spcBef>
                <a:spcPts val="0"/>
              </a:spcBef>
              <a:spcAft>
                <a:spcPts val="0"/>
              </a:spcAft>
              <a:buClr>
                <a:schemeClr val="dk1"/>
              </a:buClr>
              <a:buSzPts val="1400"/>
              <a:buFont typeface="Arial"/>
              <a:buChar char="•"/>
            </a:pPr>
            <a:r>
              <a:rPr lang="en-US" sz="1400" dirty="0">
                <a:solidFill>
                  <a:schemeClr val="dk1"/>
                </a:solidFill>
                <a:latin typeface="Arial" panose="020B0604020202020204" pitchFamily="34" charset="0"/>
                <a:cs typeface="Arial" panose="020B0604020202020204" pitchFamily="34" charset="0"/>
              </a:rPr>
              <a:t>E</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xtras to share with new people and for customers to share with friends.	</a:t>
            </a:r>
            <a:endParaRPr sz="1400" dirty="0">
              <a:latin typeface="Arial" panose="020B0604020202020204" pitchFamily="34" charset="0"/>
              <a:cs typeface="Arial" panose="020B0604020202020204" pitchFamily="34" charset="0"/>
            </a:endParaRPr>
          </a:p>
          <a:p>
            <a:pPr marL="285750" marR="0" lvl="2"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Use the email </a:t>
            </a:r>
            <a:r>
              <a:rPr lang="en-US" sz="1400" dirty="0">
                <a:solidFill>
                  <a:schemeClr val="dk1"/>
                </a:solidFill>
                <a:latin typeface="Arial" panose="020B0604020202020204" pitchFamily="34" charset="0"/>
                <a:ea typeface="Arial"/>
                <a:cs typeface="Arial" panose="020B0604020202020204" pitchFamily="34" charset="0"/>
                <a:sym typeface="Arial"/>
              </a:rPr>
              <a:t>b</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anner provided to promote your event in your own customer email newsletters.</a:t>
            </a:r>
            <a:endParaRPr sz="1400" dirty="0">
              <a:latin typeface="Arial" panose="020B0604020202020204" pitchFamily="34" charset="0"/>
              <a:cs typeface="Arial" panose="020B0604020202020204" pitchFamily="34" charset="0"/>
            </a:endParaRPr>
          </a:p>
          <a:p>
            <a:pPr marL="285750" marR="0" lvl="2"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Offer an early-bird special to register </a:t>
            </a:r>
            <a:r>
              <a:rPr lang="en-US" sz="1400" dirty="0">
                <a:solidFill>
                  <a:schemeClr val="dk1"/>
                </a:solidFill>
                <a:latin typeface="Arial" panose="020B0604020202020204" pitchFamily="34" charset="0"/>
                <a:cs typeface="Arial" panose="020B0604020202020204" pitchFamily="34" charset="0"/>
              </a:rPr>
              <a:t>four</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 (4) weeks prior to the event (helps you with planning).</a:t>
            </a:r>
            <a:endParaRPr sz="1400" dirty="0">
              <a:latin typeface="Arial" panose="020B0604020202020204" pitchFamily="34" charset="0"/>
              <a:cs typeface="Arial" panose="020B0604020202020204" pitchFamily="34" charset="0"/>
            </a:endParaRPr>
          </a:p>
          <a:p>
            <a:pPr marL="285750" marR="0" lvl="2"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Offer a pre-order gift or free shipping if pre-orders are received </a:t>
            </a:r>
            <a:r>
              <a:rPr lang="en-US" sz="1400" dirty="0">
                <a:solidFill>
                  <a:schemeClr val="dk1"/>
                </a:solidFill>
                <a:latin typeface="Arial" panose="020B0604020202020204" pitchFamily="34" charset="0"/>
                <a:cs typeface="Arial" panose="020B0604020202020204" pitchFamily="34" charset="0"/>
              </a:rPr>
              <a:t>four (4)</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 weeks prior the to event.</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194" name="Google Shape;194;p25"/>
          <p:cNvSpPr txBox="1"/>
          <p:nvPr/>
        </p:nvSpPr>
        <p:spPr>
          <a:xfrm>
            <a:off x="515566" y="1901597"/>
            <a:ext cx="8112868" cy="46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CREATE &amp; SEND YOUR INVITES</a:t>
            </a:r>
            <a:endParaRPr dirty="0"/>
          </a:p>
        </p:txBody>
      </p:sp>
    </p:spTree>
    <p:extLst>
      <p:ext uri="{BB962C8B-B14F-4D97-AF65-F5344CB8AC3E}">
        <p14:creationId xmlns:p14="http://schemas.microsoft.com/office/powerpoint/2010/main" val="3047293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p:nvPr/>
        </p:nvSpPr>
        <p:spPr>
          <a:xfrm>
            <a:off x="515566" y="1927340"/>
            <a:ext cx="8112868" cy="46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PROMOTE YOUR EVENT</a:t>
            </a:r>
            <a:endParaRPr dirty="0"/>
          </a:p>
        </p:txBody>
      </p:sp>
      <p:sp>
        <p:nvSpPr>
          <p:cNvPr id="201" name="Google Shape;201;p26"/>
          <p:cNvSpPr/>
          <p:nvPr/>
        </p:nvSpPr>
        <p:spPr>
          <a:xfrm>
            <a:off x="822840" y="3333067"/>
            <a:ext cx="3920925" cy="2677656"/>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Share your invitation on social media channels: Facebook, Instagram, Twitter, Snapchat, etc.</a:t>
            </a:r>
            <a:endParaRPr sz="1200" dirty="0">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Encourage friends to share the invitation on their social media channels. </a:t>
            </a:r>
            <a:endParaRPr sz="1200" dirty="0">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Seek out relevant Facebook groups to share your event details: Mothers groups, Photo groups, History </a:t>
            </a:r>
            <a:r>
              <a:rPr lang="en-US" sz="1200" dirty="0">
                <a:solidFill>
                  <a:schemeClr val="dk1"/>
                </a:solidFill>
                <a:latin typeface="Arial" panose="020B0604020202020204" pitchFamily="34" charset="0"/>
                <a:ea typeface="Arial"/>
                <a:cs typeface="Arial" panose="020B0604020202020204" pitchFamily="34" charset="0"/>
                <a:sym typeface="Arial"/>
              </a:rPr>
              <a:t>gr</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oups and more.</a:t>
            </a:r>
            <a:endParaRPr sz="1200" dirty="0">
              <a:latin typeface="Arial" panose="020B0604020202020204" pitchFamily="34" charset="0"/>
              <a:cs typeface="Arial" panose="020B0604020202020204" pitchFamily="34" charset="0"/>
            </a:endParaRPr>
          </a:p>
          <a:p>
            <a:pPr marL="284400" marR="0" lvl="2" indent="-28440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Create a Facebook event to promote and collect RSVPs.</a:t>
            </a:r>
            <a:endParaRPr sz="1200" dirty="0">
              <a:solidFill>
                <a:schemeClr val="dk1"/>
              </a:solidFill>
              <a:latin typeface="Arial" panose="020B0604020202020204" pitchFamily="34" charset="0"/>
              <a:cs typeface="Arial" panose="020B0604020202020204" pitchFamily="34" charset="0"/>
            </a:endParaRPr>
          </a:p>
          <a:p>
            <a:pPr marL="284400" marR="0" lvl="2" indent="-284400" algn="l" rtl="0">
              <a:lnSpc>
                <a:spcPct val="100000"/>
              </a:lnSpc>
              <a:spcBef>
                <a:spcPts val="0"/>
              </a:spcBef>
              <a:spcAft>
                <a:spcPts val="0"/>
              </a:spcAft>
              <a:buClr>
                <a:schemeClr val="dk1"/>
              </a:buClr>
              <a:buSzPts val="1400"/>
              <a:buFont typeface="Arial"/>
              <a:buChar char="•"/>
            </a:pPr>
            <a:r>
              <a:rPr lang="en-US" sz="1200" dirty="0">
                <a:solidFill>
                  <a:schemeClr val="dk1"/>
                </a:solidFill>
                <a:latin typeface="Arial" panose="020B0604020202020204" pitchFamily="34" charset="0"/>
                <a:cs typeface="Arial" panose="020B0604020202020204" pitchFamily="34" charset="0"/>
              </a:rPr>
              <a:t>Make calls — they make a huge difference in contacting those who may be too busy to see an email or Facebook message.</a:t>
            </a:r>
            <a:endParaRPr sz="1200" dirty="0">
              <a:solidFill>
                <a:schemeClr val="dk1"/>
              </a:solidFill>
              <a:latin typeface="Arial" panose="020B0604020202020204" pitchFamily="34" charset="0"/>
              <a:cs typeface="Arial" panose="020B0604020202020204" pitchFamily="34" charset="0"/>
            </a:endParaRPr>
          </a:p>
          <a:p>
            <a:pPr marL="284400" marR="0" lvl="2" indent="-284400" algn="l" rtl="0">
              <a:lnSpc>
                <a:spcPct val="100000"/>
              </a:lnSpc>
              <a:spcBef>
                <a:spcPts val="0"/>
              </a:spcBef>
              <a:spcAft>
                <a:spcPts val="0"/>
              </a:spcAft>
              <a:buClr>
                <a:schemeClr val="dk1"/>
              </a:buClr>
              <a:buSzPts val="1400"/>
              <a:buChar char="•"/>
            </a:pPr>
            <a:r>
              <a:rPr lang="en-US" sz="1200" dirty="0">
                <a:solidFill>
                  <a:schemeClr val="dk1"/>
                </a:solidFill>
                <a:latin typeface="Arial" panose="020B0604020202020204" pitchFamily="34" charset="0"/>
                <a:cs typeface="Arial" panose="020B0604020202020204" pitchFamily="34" charset="0"/>
              </a:rPr>
              <a:t>Promote it in person by carrying invites and sharing them.</a:t>
            </a:r>
            <a:endParaRPr sz="1200" dirty="0">
              <a:solidFill>
                <a:schemeClr val="dk1"/>
              </a:solidFill>
              <a:latin typeface="Arial" panose="020B0604020202020204" pitchFamily="34" charset="0"/>
              <a:cs typeface="Arial" panose="020B0604020202020204" pitchFamily="34" charset="0"/>
            </a:endParaRPr>
          </a:p>
          <a:p>
            <a:pPr marL="1371600" marR="0" lvl="0" indent="0" algn="l" rtl="0">
              <a:lnSpc>
                <a:spcPct val="100000"/>
              </a:lnSpc>
              <a:spcBef>
                <a:spcPts val="0"/>
              </a:spcBef>
              <a:spcAft>
                <a:spcPts val="0"/>
              </a:spcAft>
              <a:buNone/>
            </a:pPr>
            <a:endParaRPr dirty="0">
              <a:solidFill>
                <a:schemeClr val="dk1"/>
              </a:solidFill>
            </a:endParaRPr>
          </a:p>
        </p:txBody>
      </p:sp>
      <p:sp>
        <p:nvSpPr>
          <p:cNvPr id="202" name="Google Shape;202;p26"/>
          <p:cNvSpPr txBox="1"/>
          <p:nvPr/>
        </p:nvSpPr>
        <p:spPr>
          <a:xfrm>
            <a:off x="4516066" y="3333067"/>
            <a:ext cx="3633849" cy="364997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Place an event poster on your workplace lunchroom notice board</a:t>
            </a:r>
            <a:r>
              <a:rPr lang="en-US" sz="1200" dirty="0">
                <a:solidFill>
                  <a:schemeClr val="dk1"/>
                </a:solidFill>
                <a:latin typeface="Arial" panose="020B0604020202020204" pitchFamily="34" charset="0"/>
                <a:ea typeface="Arial"/>
                <a:cs typeface="Arial" panose="020B0604020202020204" pitchFamily="34" charset="0"/>
                <a:sym typeface="Arial"/>
              </a:rPr>
              <a:t> or </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ask family </a:t>
            </a:r>
            <a:r>
              <a:rPr lang="en-US" sz="1200" dirty="0">
                <a:solidFill>
                  <a:schemeClr val="dk1"/>
                </a:solidFill>
                <a:latin typeface="Arial" panose="020B0604020202020204" pitchFamily="34" charset="0"/>
                <a:cs typeface="Arial" panose="020B0604020202020204" pitchFamily="34" charset="0"/>
              </a:rPr>
              <a:t>and</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friends to put up a poster at their workplace.</a:t>
            </a:r>
            <a:endParaRPr sz="1200" dirty="0">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Offer a gift to current customers who bring a friend.</a:t>
            </a:r>
          </a:p>
          <a:p>
            <a:pPr marR="0" lvl="0" algn="l" rtl="0">
              <a:lnSpc>
                <a:spcPct val="100000"/>
              </a:lnSpc>
              <a:spcBef>
                <a:spcPts val="0"/>
              </a:spcBef>
              <a:spcAft>
                <a:spcPts val="0"/>
              </a:spcAft>
              <a:buClr>
                <a:schemeClr val="dk1"/>
              </a:buClr>
              <a:buSzPts val="1400"/>
            </a:pPr>
            <a:endParaRPr lang="en-US" sz="1200" b="1" dirty="0">
              <a:solidFill>
                <a:schemeClr val="dk1"/>
              </a:solidFill>
              <a:latin typeface="Arial" panose="020B0604020202020204" pitchFamily="34" charset="0"/>
              <a:ea typeface="Arial"/>
              <a:cs typeface="Arial" panose="020B0604020202020204" pitchFamily="34" charset="0"/>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5 WAYS I’LL PROMOTE MY EVENT:</a:t>
            </a:r>
            <a:endParaRPr sz="12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600"/>
              <a:buFont typeface="Arial"/>
              <a:buNone/>
            </a:pPr>
            <a:r>
              <a:rPr lang="en-US" sz="1200" dirty="0">
                <a:latin typeface="Arial" panose="020B0604020202020204" pitchFamily="34" charset="0"/>
                <a:cs typeface="Arial" panose="020B0604020202020204" pitchFamily="34" charset="0"/>
              </a:rPr>
              <a:t>       ______________________________</a:t>
            </a:r>
          </a:p>
          <a:p>
            <a:pPr lvl="0">
              <a:buClr>
                <a:schemeClr val="dk1"/>
              </a:buClr>
              <a:buSzPts val="1600"/>
            </a:pPr>
            <a:r>
              <a:rPr lang="en-US" sz="1200" dirty="0">
                <a:latin typeface="Arial" panose="020B0604020202020204" pitchFamily="34" charset="0"/>
                <a:cs typeface="Arial" panose="020B0604020202020204" pitchFamily="34" charset="0"/>
              </a:rPr>
              <a:t>       ______________________________</a:t>
            </a:r>
          </a:p>
          <a:p>
            <a:pPr lvl="0">
              <a:buClr>
                <a:schemeClr val="dk1"/>
              </a:buClr>
              <a:buSzPts val="1600"/>
            </a:pPr>
            <a:r>
              <a:rPr lang="en-US" sz="1200" dirty="0">
                <a:latin typeface="Arial" panose="020B0604020202020204" pitchFamily="34" charset="0"/>
                <a:cs typeface="Arial" panose="020B0604020202020204" pitchFamily="34" charset="0"/>
              </a:rPr>
              <a:t>       ______________________________</a:t>
            </a:r>
          </a:p>
          <a:p>
            <a:pPr lvl="0">
              <a:buClr>
                <a:schemeClr val="dk1"/>
              </a:buClr>
              <a:buSzPts val="1600"/>
            </a:pPr>
            <a:r>
              <a:rPr lang="en-US" sz="1200" dirty="0">
                <a:latin typeface="Arial" panose="020B0604020202020204" pitchFamily="34" charset="0"/>
                <a:cs typeface="Arial" panose="020B0604020202020204" pitchFamily="34" charset="0"/>
              </a:rPr>
              <a:t>       ______________________________</a:t>
            </a:r>
          </a:p>
          <a:p>
            <a:pPr lvl="0">
              <a:buClr>
                <a:schemeClr val="dk1"/>
              </a:buClr>
              <a:buSzPts val="1600"/>
            </a:pPr>
            <a:r>
              <a:rPr lang="en-US" sz="1200" dirty="0">
                <a:latin typeface="Arial" panose="020B0604020202020204" pitchFamily="34" charset="0"/>
                <a:cs typeface="Arial" panose="020B0604020202020204" pitchFamily="34" charset="0"/>
              </a:rPr>
              <a:t>       ______________________________</a:t>
            </a:r>
          </a:p>
          <a:p>
            <a:pPr lvl="0">
              <a:buClr>
                <a:schemeClr val="dk1"/>
              </a:buClr>
              <a:buSzPts val="1600"/>
            </a:pPr>
            <a:r>
              <a:rPr lang="en-US" sz="1200" dirty="0">
                <a:latin typeface="Arial" panose="020B0604020202020204" pitchFamily="34" charset="0"/>
                <a:cs typeface="Arial" panose="020B0604020202020204" pitchFamily="34" charset="0"/>
              </a:rPr>
              <a:t>       ______________________________</a:t>
            </a:r>
          </a:p>
        </p:txBody>
      </p:sp>
      <p:sp>
        <p:nvSpPr>
          <p:cNvPr id="203" name="Google Shape;203;p26"/>
          <p:cNvSpPr/>
          <p:nvPr/>
        </p:nvSpPr>
        <p:spPr>
          <a:xfrm>
            <a:off x="822840" y="2401566"/>
            <a:ext cx="7410203"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Arial"/>
              <a:buNone/>
            </a:pPr>
            <a:r>
              <a:rPr lang="en-US" sz="1400" b="0" i="0" u="none" strike="noStrike" cap="none" dirty="0">
                <a:solidFill>
                  <a:schemeClr val="dk1"/>
                </a:solidFill>
                <a:latin typeface="Arial"/>
                <a:ea typeface="Arial"/>
                <a:cs typeface="Arial"/>
                <a:sym typeface="Arial"/>
              </a:rPr>
              <a:t>You’ve created your invitation</a:t>
            </a:r>
            <a:r>
              <a:rPr lang="en-US" sz="1400" dirty="0">
                <a:solidFill>
                  <a:schemeClr val="dk1"/>
                </a:solidFill>
                <a:latin typeface="Arial"/>
                <a:ea typeface="Arial"/>
                <a:cs typeface="Arial"/>
                <a:sym typeface="Arial"/>
              </a:rPr>
              <a:t> — </a:t>
            </a:r>
            <a:r>
              <a:rPr lang="en-US" sz="1400" b="0" i="0" u="none" strike="noStrike" cap="none" dirty="0">
                <a:solidFill>
                  <a:schemeClr val="dk1"/>
                </a:solidFill>
                <a:latin typeface="Arial"/>
                <a:ea typeface="Arial"/>
                <a:cs typeface="Arial"/>
                <a:sym typeface="Arial"/>
              </a:rPr>
              <a:t>now promote your event! You’ll want to share your event with your existing customer base, friends </a:t>
            </a:r>
            <a:r>
              <a:rPr lang="en-US" sz="1400" dirty="0">
                <a:solidFill>
                  <a:schemeClr val="dk1"/>
                </a:solidFill>
                <a:latin typeface="Arial" panose="020B0604020202020204" pitchFamily="34" charset="0"/>
                <a:cs typeface="Arial" panose="020B0604020202020204" pitchFamily="34" charset="0"/>
              </a:rPr>
              <a:t>and</a:t>
            </a:r>
            <a:r>
              <a:rPr lang="en-US" sz="1400" b="0" i="0" u="none" strike="noStrike" cap="none" dirty="0">
                <a:solidFill>
                  <a:schemeClr val="dk1"/>
                </a:solidFill>
                <a:latin typeface="Arial"/>
                <a:ea typeface="Arial"/>
                <a:cs typeface="Arial"/>
                <a:sym typeface="Arial"/>
              </a:rPr>
              <a:t> family. You’ll also want to share it beyond your current network.</a:t>
            </a:r>
            <a:endParaRPr dirty="0"/>
          </a:p>
        </p:txBody>
      </p:sp>
    </p:spTree>
    <p:extLst>
      <p:ext uri="{BB962C8B-B14F-4D97-AF65-F5344CB8AC3E}">
        <p14:creationId xmlns:p14="http://schemas.microsoft.com/office/powerpoint/2010/main" val="992786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p:nvPr/>
        </p:nvSpPr>
        <p:spPr>
          <a:xfrm>
            <a:off x="901612" y="2290487"/>
            <a:ext cx="7410202" cy="442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5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Follow up each registration with a customer-care call with an aim to collect pre-orders. Collecting orders before your event helps your customers get the products they need to work on their projects and helps you grow your Account Balance for higher earnings.</a:t>
            </a:r>
            <a:endParaRPr sz="12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35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35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Set your pre-order deadline date: ____________ </a:t>
            </a:r>
            <a:endParaRPr sz="12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350"/>
              <a:buFont typeface="Arial"/>
              <a:buNone/>
            </a:pPr>
            <a:r>
              <a:rPr lang="en-US" sz="1400" b="1" i="0" u="none" strike="noStrike" cap="none" dirty="0">
                <a:solidFill>
                  <a:schemeClr val="dk1"/>
                </a:solidFill>
                <a:latin typeface="Arial" panose="020B0604020202020204" pitchFamily="34" charset="0"/>
                <a:ea typeface="Arial"/>
                <a:cs typeface="Arial" panose="020B0604020202020204" pitchFamily="34" charset="0"/>
                <a:sym typeface="Arial"/>
              </a:rPr>
              <a:t>Tips:</a:t>
            </a:r>
            <a:endParaRPr sz="1400" dirty="0">
              <a:latin typeface="Arial" panose="020B0604020202020204" pitchFamily="34" charset="0"/>
              <a:cs typeface="Arial" panose="020B0604020202020204" pitchFamily="34" charset="0"/>
            </a:endParaRPr>
          </a:p>
          <a:p>
            <a:pPr marR="0" lvl="0" algn="ctr" rtl="0">
              <a:lnSpc>
                <a:spcPct val="100000"/>
              </a:lnSpc>
              <a:spcBef>
                <a:spcPts val="0"/>
              </a:spcBef>
              <a:spcAft>
                <a:spcPts val="0"/>
              </a:spcAft>
              <a:buClr>
                <a:schemeClr val="dk1"/>
              </a:buClr>
              <a:buSzPts val="350"/>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Download the NSD</a:t>
            </a:r>
            <a:r>
              <a:rPr lang="en-US" sz="1200" dirty="0">
                <a:solidFill>
                  <a:schemeClr val="dk1"/>
                </a:solidFill>
                <a:latin typeface="Arial" panose="020B0604020202020204" pitchFamily="34" charset="0"/>
                <a:cs typeface="Arial" panose="020B0604020202020204" pitchFamily="34" charset="0"/>
              </a:rPr>
              <a:t> What’s New Flyer</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to talk through the coordinating products that complement the Project Recipe™.</a:t>
            </a:r>
            <a:endParaRPr sz="1200" dirty="0">
              <a:latin typeface="Arial" panose="020B0604020202020204" pitchFamily="34" charset="0"/>
              <a:cs typeface="Arial" panose="020B0604020202020204" pitchFamily="34" charset="0"/>
            </a:endParaRPr>
          </a:p>
          <a:p>
            <a:pPr marR="0" lvl="0" algn="ctr" rtl="0">
              <a:lnSpc>
                <a:spcPct val="100000"/>
              </a:lnSpc>
              <a:spcBef>
                <a:spcPts val="0"/>
              </a:spcBef>
              <a:spcAft>
                <a:spcPts val="0"/>
              </a:spcAft>
              <a:buClr>
                <a:schemeClr val="dk1"/>
              </a:buClr>
              <a:buSzPts val="350"/>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Suggest an offer to encourage pre-orders by your deadline date</a:t>
            </a:r>
            <a:r>
              <a:rPr lang="en-US" sz="1200" dirty="0">
                <a:solidFill>
                  <a:schemeClr val="dk1"/>
                </a:solidFill>
                <a:latin typeface="Arial" panose="020B0604020202020204" pitchFamily="34" charset="0"/>
                <a:cs typeface="Arial" panose="020B0604020202020204" pitchFamily="34" charset="0"/>
              </a:rPr>
              <a:t>:</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Free shipping or an extra customer gift (</a:t>
            </a:r>
            <a:r>
              <a:rPr lang="en-US" sz="1200" dirty="0">
                <a:solidFill>
                  <a:schemeClr val="dk1"/>
                </a:solidFill>
                <a:latin typeface="Arial" panose="020B0604020202020204" pitchFamily="34" charset="0"/>
                <a:cs typeface="Arial" panose="020B0604020202020204" pitchFamily="34" charset="0"/>
              </a:rPr>
              <a:t>e.g., NSD Gift Embellishments</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a:t>
            </a:r>
          </a:p>
          <a:p>
            <a:pPr marL="285750" marR="0" lvl="0" indent="-285750" algn="ctr" rtl="0">
              <a:lnSpc>
                <a:spcPct val="100000"/>
              </a:lnSpc>
              <a:spcBef>
                <a:spcPts val="0"/>
              </a:spcBef>
              <a:spcAft>
                <a:spcPts val="0"/>
              </a:spcAft>
              <a:buClr>
                <a:schemeClr val="dk1"/>
              </a:buClr>
              <a:buSzPts val="350"/>
              <a:buFont typeface="Arial"/>
              <a:buChar char="•"/>
            </a:pPr>
            <a:endParaRPr sz="12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Arial" panose="020B0604020202020204" pitchFamily="34" charset="0"/>
                <a:cs typeface="Arial" panose="020B0604020202020204" pitchFamily="34" charset="0"/>
              </a:rPr>
              <a:t>Questions to ask:</a:t>
            </a:r>
            <a:endParaRPr lang="en-US" sz="1400" b="1" dirty="0">
              <a:solidFill>
                <a:schemeClr val="dk1"/>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What projects do you want to complete at the event?</a:t>
            </a:r>
            <a:endParaRPr sz="1200" dirty="0">
              <a:latin typeface="Arial" panose="020B0604020202020204" pitchFamily="34" charset="0"/>
              <a:cs typeface="Arial" panose="020B0604020202020204" pitchFamily="34" charset="0"/>
            </a:endParaRPr>
          </a:p>
          <a:p>
            <a:pPr marR="0" lvl="0" algn="ctr" rtl="0">
              <a:lnSpc>
                <a:spcPct val="100000"/>
              </a:lnSpc>
              <a:spcBef>
                <a:spcPts val="0"/>
              </a:spcBef>
              <a:spcAft>
                <a:spcPts val="0"/>
              </a:spcAft>
              <a:buClr>
                <a:schemeClr val="dk1"/>
              </a:buClr>
              <a:buSzPts val="1400"/>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I’d love to help you prepare your photos</a:t>
            </a:r>
            <a:r>
              <a:rPr lang="en-US" sz="1200" dirty="0">
                <a:solidFill>
                  <a:schemeClr val="dk1"/>
                </a:solidFill>
                <a:latin typeface="Arial" panose="020B0604020202020204" pitchFamily="34" charset="0"/>
                <a:cs typeface="Arial" panose="020B0604020202020204" pitchFamily="34" charset="0"/>
              </a:rPr>
              <a:t>.</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en-US" sz="1200" dirty="0">
                <a:solidFill>
                  <a:schemeClr val="dk1"/>
                </a:solidFill>
                <a:latin typeface="Arial" panose="020B0604020202020204" pitchFamily="34" charset="0"/>
                <a:cs typeface="Arial" panose="020B0604020202020204" pitchFamily="34" charset="0"/>
              </a:rPr>
              <a:t>W</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hen could I visit you?  </a:t>
            </a:r>
            <a:endParaRPr sz="1200" dirty="0">
              <a:latin typeface="Arial" panose="020B0604020202020204" pitchFamily="34" charset="0"/>
              <a:cs typeface="Arial" panose="020B0604020202020204" pitchFamily="34" charset="0"/>
            </a:endParaRPr>
          </a:p>
          <a:p>
            <a:pPr marR="0" lvl="0" algn="ctr" rtl="0">
              <a:lnSpc>
                <a:spcPct val="100000"/>
              </a:lnSpc>
              <a:spcBef>
                <a:spcPts val="0"/>
              </a:spcBef>
              <a:spcAft>
                <a:spcPts val="0"/>
              </a:spcAft>
              <a:buClr>
                <a:schemeClr val="dk1"/>
              </a:buClr>
              <a:buSzPts val="1400"/>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I just got my new order. Would you like to see the newest products? </a:t>
            </a:r>
            <a:endParaRPr sz="1200" dirty="0">
              <a:latin typeface="Arial" panose="020B0604020202020204" pitchFamily="34" charset="0"/>
              <a:cs typeface="Arial" panose="020B0604020202020204" pitchFamily="34" charset="0"/>
            </a:endParaRPr>
          </a:p>
          <a:p>
            <a:pPr marR="0" lvl="0" algn="ctr" rtl="0">
              <a:lnSpc>
                <a:spcPct val="100000"/>
              </a:lnSpc>
              <a:spcBef>
                <a:spcPts val="0"/>
              </a:spcBef>
              <a:spcAft>
                <a:spcPts val="0"/>
              </a:spcAft>
              <a:buClr>
                <a:schemeClr val="dk1"/>
              </a:buClr>
              <a:buSzPts val="1400"/>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Are you in need of some basic supplies before the event</a:t>
            </a:r>
            <a:r>
              <a:rPr lang="en-US" sz="1400" b="0" i="0" u="none" strike="noStrike" cap="none" dirty="0">
                <a:solidFill>
                  <a:schemeClr val="dk1"/>
                </a:solidFill>
                <a:latin typeface="Arial"/>
                <a:ea typeface="Arial"/>
                <a:cs typeface="Arial"/>
                <a:sym typeface="Arial"/>
              </a:rPr>
              <a:t>?</a:t>
            </a:r>
            <a:endParaRPr dirty="0"/>
          </a:p>
        </p:txBody>
      </p:sp>
      <p:sp>
        <p:nvSpPr>
          <p:cNvPr id="209" name="Google Shape;209;p27"/>
          <p:cNvSpPr txBox="1"/>
          <p:nvPr/>
        </p:nvSpPr>
        <p:spPr>
          <a:xfrm>
            <a:off x="675776" y="1934297"/>
            <a:ext cx="8112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CONFIRM REGISTRATIONS &amp; PREORDERS</a:t>
            </a:r>
            <a:endParaRPr dirty="0"/>
          </a:p>
        </p:txBody>
      </p:sp>
    </p:spTree>
    <p:extLst>
      <p:ext uri="{BB962C8B-B14F-4D97-AF65-F5344CB8AC3E}">
        <p14:creationId xmlns:p14="http://schemas.microsoft.com/office/powerpoint/2010/main" val="302357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B1397D5-09E4-2046-AFDF-F8B4A8DBEA95}"/>
              </a:ext>
            </a:extLst>
          </p:cNvPr>
          <p:cNvSpPr>
            <a:spLocks noGrp="1"/>
          </p:cNvSpPr>
          <p:nvPr>
            <p:ph type="subTitle" idx="1"/>
          </p:nvPr>
        </p:nvSpPr>
        <p:spPr>
          <a:xfrm>
            <a:off x="1143000" y="1962396"/>
            <a:ext cx="6858000" cy="3803404"/>
          </a:xfrm>
        </p:spPr>
        <p:txBody>
          <a:bodyPr>
            <a:normAutofit fontScale="70000" lnSpcReduction="20000"/>
          </a:bodyPr>
          <a:lstStyle/>
          <a:p>
            <a:pPr lvl="0">
              <a:lnSpc>
                <a:spcPct val="100000"/>
              </a:lnSpc>
              <a:spcBef>
                <a:spcPts val="0"/>
              </a:spcBef>
              <a:buClr>
                <a:srgbClr val="000000"/>
              </a:buClr>
              <a:buSzPts val="1600"/>
            </a:pPr>
            <a:endParaRPr lang="en-US" sz="1900" b="1" dirty="0">
              <a:solidFill>
                <a:schemeClr val="dk1"/>
              </a:solidFill>
              <a:latin typeface="Arial"/>
              <a:ea typeface="Arial"/>
              <a:cs typeface="Arial"/>
              <a:sym typeface="Arial"/>
            </a:endParaRPr>
          </a:p>
          <a:p>
            <a:pPr>
              <a:lnSpc>
                <a:spcPct val="100000"/>
              </a:lnSpc>
              <a:spcBef>
                <a:spcPts val="0"/>
              </a:spcBef>
              <a:buClr>
                <a:schemeClr val="dk1"/>
              </a:buClr>
              <a:buSzPts val="450"/>
            </a:pPr>
            <a:r>
              <a:rPr lang="en-US" sz="2300" b="1" dirty="0">
                <a:latin typeface="Arial" panose="020B0604020202020204" pitchFamily="34" charset="0"/>
                <a:cs typeface="Arial" panose="020B0604020202020204" pitchFamily="34" charset="0"/>
              </a:rPr>
              <a:t>What are National Scrapbook Day events? </a:t>
            </a:r>
            <a:r>
              <a:rPr lang="en-US" sz="2300" dirty="0">
                <a:latin typeface="Arial" panose="020B0604020202020204" pitchFamily="34" charset="0"/>
                <a:cs typeface="Arial" panose="020B0604020202020204" pitchFamily="34" charset="0"/>
              </a:rPr>
              <a:t>Incredibly fun, Advisor-held, Home Office-supported customer crops. Each year, Creative Memories releases ideas and products available exclusively to Advisors to help with their National Scrapbook Day customer events (March-May). These events come in all sizes from small, in-home events with a few friends to large, conference room crops with hundreds.</a:t>
            </a:r>
            <a:endParaRPr lang="en-US" sz="2300" dirty="0">
              <a:solidFill>
                <a:schemeClr val="dk1"/>
              </a:solidFill>
              <a:latin typeface="Arial" panose="020B0604020202020204" pitchFamily="34" charset="0"/>
              <a:ea typeface="Arial"/>
              <a:cs typeface="Arial" panose="020B0604020202020204" pitchFamily="34" charset="0"/>
              <a:sym typeface="Arial"/>
            </a:endParaRPr>
          </a:p>
          <a:p>
            <a:pPr lvl="0">
              <a:lnSpc>
                <a:spcPct val="100000"/>
              </a:lnSpc>
              <a:spcBef>
                <a:spcPts val="0"/>
              </a:spcBef>
              <a:buClr>
                <a:schemeClr val="dk1"/>
              </a:buClr>
              <a:buSzPts val="450"/>
            </a:pPr>
            <a:endParaRPr lang="en-US" sz="2300" dirty="0">
              <a:solidFill>
                <a:schemeClr val="dk1"/>
              </a:solidFill>
              <a:latin typeface="Arial" panose="020B0604020202020204" pitchFamily="34" charset="0"/>
              <a:ea typeface="Arial"/>
              <a:cs typeface="Arial" panose="020B0604020202020204" pitchFamily="34" charset="0"/>
              <a:sym typeface="Arial"/>
            </a:endParaRPr>
          </a:p>
          <a:p>
            <a:pPr lvl="0">
              <a:lnSpc>
                <a:spcPct val="100000"/>
              </a:lnSpc>
              <a:spcBef>
                <a:spcPts val="0"/>
              </a:spcBef>
              <a:buClr>
                <a:schemeClr val="dk1"/>
              </a:buClr>
              <a:buSzPts val="450"/>
            </a:pPr>
            <a:r>
              <a:rPr lang="en-US" sz="2300" dirty="0">
                <a:solidFill>
                  <a:schemeClr val="dk1"/>
                </a:solidFill>
                <a:latin typeface="Arial" panose="020B0604020202020204" pitchFamily="34" charset="0"/>
                <a:ea typeface="Arial"/>
                <a:cs typeface="Arial" panose="020B0604020202020204" pitchFamily="34" charset="0"/>
                <a:sym typeface="Arial"/>
              </a:rPr>
              <a:t>Our NSD 2021 Event Success Guide offers you a stack of tips to plan and have the best event ever! You can follow the complete guide or select the tips that suit your goals and help your customers enjoy an amazing memory-keeping event with you!</a:t>
            </a:r>
          </a:p>
          <a:p>
            <a:pPr lvl="0">
              <a:lnSpc>
                <a:spcPct val="100000"/>
              </a:lnSpc>
              <a:spcBef>
                <a:spcPts val="0"/>
              </a:spcBef>
              <a:buClr>
                <a:schemeClr val="dk1"/>
              </a:buClr>
              <a:buSzPts val="450"/>
            </a:pPr>
            <a:endParaRPr lang="en-US" sz="2000" dirty="0">
              <a:solidFill>
                <a:schemeClr val="dk1"/>
              </a:solidFill>
              <a:latin typeface="Arial" panose="020B0604020202020204" pitchFamily="34" charset="0"/>
              <a:cs typeface="Arial" panose="020B0604020202020204" pitchFamily="34" charset="0"/>
              <a:sym typeface="Arial"/>
            </a:endParaRPr>
          </a:p>
          <a:p>
            <a:pPr>
              <a:lnSpc>
                <a:spcPct val="100000"/>
              </a:lnSpc>
              <a:spcBef>
                <a:spcPts val="0"/>
              </a:spcBef>
              <a:buClr>
                <a:schemeClr val="dk1"/>
              </a:buClr>
              <a:buSzPts val="450"/>
            </a:pPr>
            <a:r>
              <a:rPr lang="en-US" sz="2000" dirty="0">
                <a:solidFill>
                  <a:schemeClr val="dk1"/>
                </a:solidFill>
                <a:latin typeface="Arial" panose="020B0604020202020204" pitchFamily="34" charset="0"/>
                <a:cs typeface="Arial" panose="020B0604020202020204" pitchFamily="34" charset="0"/>
                <a:sym typeface="Arial"/>
              </a:rPr>
              <a:t>This guide complements the NSD Advisor Guide Resources found here: </a:t>
            </a:r>
            <a:r>
              <a:rPr lang="en-US" sz="2000" dirty="0">
                <a:solidFill>
                  <a:schemeClr val="dk1"/>
                </a:solidFill>
                <a:latin typeface="Arial" panose="020B0604020202020204" pitchFamily="34" charset="0"/>
                <a:cs typeface="Arial" panose="020B0604020202020204" pitchFamily="34" charset="0"/>
                <a:sym typeface="Arial"/>
                <a:hlinkClick r:id="rId2"/>
              </a:rPr>
              <a:t>https://love.creativememories.com/nsd-2021-advisor-guide-us/</a:t>
            </a:r>
            <a:endParaRPr lang="en-US" sz="2000" dirty="0">
              <a:solidFill>
                <a:schemeClr val="dk1"/>
              </a:solidFill>
              <a:latin typeface="Arial" panose="020B0604020202020204" pitchFamily="34" charset="0"/>
              <a:cs typeface="Arial" panose="020B0604020202020204" pitchFamily="34" charset="0"/>
              <a:sym typeface="Arial"/>
            </a:endParaRPr>
          </a:p>
          <a:p>
            <a:pPr>
              <a:lnSpc>
                <a:spcPct val="100000"/>
              </a:lnSpc>
              <a:spcBef>
                <a:spcPts val="0"/>
              </a:spcBef>
              <a:buClr>
                <a:schemeClr val="dk1"/>
              </a:buClr>
              <a:buSzPts val="450"/>
            </a:pPr>
            <a:endParaRPr lang="en-US" sz="2000" u="sng" dirty="0">
              <a:solidFill>
                <a:schemeClr val="accent2"/>
              </a:solidFill>
              <a:latin typeface="Arial" panose="020B0604020202020204" pitchFamily="34" charset="0"/>
              <a:cs typeface="Arial" panose="020B0604020202020204" pitchFamily="34" charset="0"/>
            </a:endParaRPr>
          </a:p>
          <a:p>
            <a:pPr>
              <a:lnSpc>
                <a:spcPct val="100000"/>
              </a:lnSpc>
              <a:spcBef>
                <a:spcPts val="0"/>
              </a:spcBef>
              <a:buClr>
                <a:schemeClr val="dk1"/>
              </a:buClr>
              <a:buSzPts val="450"/>
            </a:pPr>
            <a:r>
              <a:rPr lang="en-US" sz="2000" dirty="0">
                <a:solidFill>
                  <a:schemeClr val="dk1"/>
                </a:solidFill>
                <a:highlight>
                  <a:srgbClr val="FFFF00"/>
                </a:highlight>
                <a:latin typeface="Arial" panose="020B0604020202020204" pitchFamily="34" charset="0"/>
                <a:cs typeface="Arial" panose="020B0604020202020204" pitchFamily="34" charset="0"/>
                <a:sym typeface="Arial"/>
              </a:rPr>
              <a:t>Find your COVID-19 Event Precautions here: </a:t>
            </a:r>
            <a:r>
              <a:rPr lang="en-US" sz="2000" dirty="0">
                <a:highlight>
                  <a:srgbClr val="FFFF00"/>
                </a:highlight>
                <a:latin typeface="Arial" panose="020B0604020202020204" pitchFamily="34" charset="0"/>
                <a:cs typeface="Arial" panose="020B0604020202020204" pitchFamily="34" charset="0"/>
                <a:hlinkClick r:id="rId3"/>
              </a:rPr>
              <a:t>https://love.creativememories.com/general-event-support/</a:t>
            </a:r>
            <a:endParaRPr lang="en-US" sz="2000" dirty="0">
              <a:solidFill>
                <a:schemeClr val="accent2"/>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54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p:nvPr/>
        </p:nvSpPr>
        <p:spPr>
          <a:xfrm>
            <a:off x="668251" y="1919182"/>
            <a:ext cx="8112868" cy="46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PRODUCT AT YOUR EVENT</a:t>
            </a:r>
            <a:endParaRPr dirty="0"/>
          </a:p>
        </p:txBody>
      </p:sp>
      <p:sp>
        <p:nvSpPr>
          <p:cNvPr id="215" name="Google Shape;215;p28"/>
          <p:cNvSpPr/>
          <p:nvPr/>
        </p:nvSpPr>
        <p:spPr>
          <a:xfrm>
            <a:off x="1162087" y="3597224"/>
            <a:ext cx="3468376" cy="22467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Arial"/>
              <a:buNone/>
            </a:pPr>
            <a:r>
              <a:rPr lang="en-US" sz="1400" b="1" i="0" u="none" strike="noStrike" cap="none" dirty="0">
                <a:solidFill>
                  <a:schemeClr val="dk1"/>
                </a:solidFill>
                <a:latin typeface="Arial"/>
                <a:ea typeface="Arial"/>
                <a:cs typeface="Arial"/>
                <a:sym typeface="Arial"/>
              </a:rPr>
              <a:t>SUGGESTED PRODUCT TO SELL:</a:t>
            </a:r>
            <a:endParaRPr dirty="0"/>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Tape Runner Refills (all types)</a:t>
            </a:r>
            <a:endParaRPr dirty="0">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Precision Point Adhesive Pen</a:t>
            </a:r>
            <a:endParaRPr dirty="0">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Foam Squares</a:t>
            </a:r>
            <a:endParaRPr dirty="0">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White Refill Pages</a:t>
            </a:r>
            <a:endParaRPr dirty="0">
              <a:latin typeface="Arial" panose="020B0604020202020204" pitchFamily="34" charset="0"/>
              <a:cs typeface="Arial" panose="020B0604020202020204" pitchFamily="34" charset="0"/>
            </a:endParaRPr>
          </a:p>
          <a:p>
            <a:pPr marL="285750" lvl="0" indent="-285750">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12-inch </a:t>
            </a:r>
            <a:r>
              <a:rPr lang="en-US" sz="1400" dirty="0">
                <a:solidFill>
                  <a:schemeClr val="dk1"/>
                </a:solidFill>
                <a:latin typeface="Arial" panose="020B0604020202020204" pitchFamily="34" charset="0"/>
                <a:ea typeface="Arial"/>
                <a:cs typeface="Arial" panose="020B0604020202020204" pitchFamily="34" charset="0"/>
                <a:sym typeface="Arial"/>
              </a:rPr>
              <a:t>Trimmer Replacement </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Blades</a:t>
            </a:r>
            <a:endParaRPr dirty="0">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Download the NSD</a:t>
            </a:r>
            <a:r>
              <a:rPr lang="en-US" dirty="0">
                <a:solidFill>
                  <a:schemeClr val="dk1"/>
                </a:solidFill>
                <a:latin typeface="Arial" panose="020B0604020202020204" pitchFamily="34" charset="0"/>
                <a:cs typeface="Arial" panose="020B0604020202020204" pitchFamily="34" charset="0"/>
              </a:rPr>
              <a:t> </a:t>
            </a:r>
            <a:r>
              <a:rPr lang="en-US" sz="1400" dirty="0">
                <a:solidFill>
                  <a:schemeClr val="dk1"/>
                </a:solidFill>
                <a:latin typeface="Arial" panose="020B0604020202020204" pitchFamily="34" charset="0"/>
                <a:cs typeface="Arial" panose="020B0604020202020204" pitchFamily="34" charset="0"/>
              </a:rPr>
              <a:t>What’s New Flyer</a:t>
            </a:r>
            <a:r>
              <a:rPr lang="en-US" sz="1400" dirty="0">
                <a:solidFill>
                  <a:schemeClr val="dk1"/>
                </a:solidFill>
                <a:latin typeface="Arial" panose="020B0604020202020204" pitchFamily="34" charset="0"/>
                <a:cs typeface="Arial" panose="020B0604020202020204" pitchFamily="34" charset="0"/>
                <a:sym typeface="Arial"/>
              </a:rPr>
              <a:t> </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and aim to have some of these products on hand to support customers’ project creation.</a:t>
            </a:r>
            <a:endParaRPr dirty="0">
              <a:latin typeface="Arial" panose="020B0604020202020204" pitchFamily="34" charset="0"/>
              <a:cs typeface="Arial" panose="020B0604020202020204" pitchFamily="34" charset="0"/>
            </a:endParaRPr>
          </a:p>
        </p:txBody>
      </p:sp>
      <p:sp>
        <p:nvSpPr>
          <p:cNvPr id="216" name="Google Shape;216;p28"/>
          <p:cNvSpPr txBox="1"/>
          <p:nvPr/>
        </p:nvSpPr>
        <p:spPr>
          <a:xfrm>
            <a:off x="4843439" y="3597224"/>
            <a:ext cx="3468375" cy="18093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Arial" panose="020B0604020202020204" pitchFamily="34" charset="0"/>
                <a:ea typeface="Arial"/>
                <a:cs typeface="Arial" panose="020B0604020202020204" pitchFamily="34" charset="0"/>
                <a:sym typeface="Arial"/>
              </a:rPr>
              <a:t>PRODUCT I’LL SELL AT MY EVENT:</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800"/>
              <a:buFont typeface="Arial"/>
              <a:buNone/>
            </a:pPr>
            <a:r>
              <a:rPr lang="en-US" dirty="0"/>
              <a:t>___________________________</a:t>
            </a:r>
          </a:p>
          <a:p>
            <a:pPr marL="0" marR="0" lvl="0" indent="0" algn="l" rtl="0">
              <a:lnSpc>
                <a:spcPct val="100000"/>
              </a:lnSpc>
              <a:spcBef>
                <a:spcPts val="0"/>
              </a:spcBef>
              <a:spcAft>
                <a:spcPts val="0"/>
              </a:spcAft>
              <a:buClr>
                <a:schemeClr val="dk1"/>
              </a:buClr>
              <a:buSzPts val="1800"/>
              <a:buFont typeface="Arial"/>
              <a:buNone/>
            </a:pPr>
            <a:r>
              <a:rPr lang="en-US" dirty="0"/>
              <a:t>___________________________</a:t>
            </a:r>
            <a:br>
              <a:rPr lang="en-US" dirty="0"/>
            </a:br>
            <a:r>
              <a:rPr lang="en-US" dirty="0"/>
              <a:t>___________________________</a:t>
            </a:r>
            <a:br>
              <a:rPr lang="en-US" dirty="0"/>
            </a:br>
            <a:r>
              <a:rPr lang="en-US" dirty="0"/>
              <a:t>___________________________</a:t>
            </a:r>
            <a:br>
              <a:rPr lang="en-US" dirty="0"/>
            </a:br>
            <a:r>
              <a:rPr lang="en-US" dirty="0"/>
              <a:t>___________________________</a:t>
            </a:r>
            <a:br>
              <a:rPr lang="en-US" dirty="0"/>
            </a:br>
            <a:r>
              <a:rPr lang="en-US" dirty="0"/>
              <a:t>___________________________</a:t>
            </a:r>
            <a:endParaRPr dirty="0"/>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217" name="Google Shape;217;p28"/>
          <p:cNvSpPr/>
          <p:nvPr/>
        </p:nvSpPr>
        <p:spPr>
          <a:xfrm>
            <a:off x="949113" y="2612074"/>
            <a:ext cx="7362701" cy="738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To increase your event profitability, you’ll want to have some basic supplies on hand to support your guests</a:t>
            </a:r>
            <a:r>
              <a:rPr lang="en-US" sz="1400" dirty="0">
                <a:solidFill>
                  <a:schemeClr val="dk1"/>
                </a:solidFill>
                <a:latin typeface="Arial" panose="020B0604020202020204" pitchFamily="34" charset="0"/>
                <a:cs typeface="Arial" panose="020B0604020202020204" pitchFamily="34" charset="0"/>
              </a:rPr>
              <a:t>’</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 project creation at your event. Consider some of these basics and write a list of the products you’ll order to sell at your event.</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6794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p:nvPr/>
        </p:nvSpPr>
        <p:spPr>
          <a:xfrm>
            <a:off x="1008032" y="2380846"/>
            <a:ext cx="7353909" cy="42473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The adage is true: You sell what you show. In addition to the basic supplies to sell at your event, a page layout/ideas using the newest products could inspire customers to place a new order with you for delivery at your next event. </a:t>
            </a: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350"/>
              <a:buFont typeface="Arial"/>
              <a:buNone/>
            </a:pPr>
            <a:r>
              <a:rPr lang="en-US" sz="1400" b="1" i="0" u="none" strike="noStrike" cap="none" dirty="0">
                <a:solidFill>
                  <a:schemeClr val="dk1"/>
                </a:solidFill>
                <a:latin typeface="Arial" panose="020B0604020202020204" pitchFamily="34" charset="0"/>
                <a:ea typeface="Arial"/>
                <a:cs typeface="Arial" panose="020B0604020202020204" pitchFamily="34" charset="0"/>
                <a:sym typeface="Arial"/>
              </a:rPr>
              <a:t>PRODUCT DISPLAY:</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285750" marR="0" lvl="0" indent="-285750"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Create the Project Recipe™ Kit layouts to include in your display.</a:t>
            </a: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Start with what you can afford, such as a page layout display featuring our newest products.</a:t>
            </a: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Open and display products from the newest large collection.</a:t>
            </a: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If you can afford a larger display, cover the big four themes of baby, wedding, travel and school.</a:t>
            </a: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Display the Original Border Maker System and Border Maker Cartridges with border samples on a poster.</a:t>
            </a: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Have a tools station for customers to try out your most current tools and be inspired to buy their own.</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23" name="Google Shape;223;p29"/>
          <p:cNvSpPr txBox="1"/>
          <p:nvPr/>
        </p:nvSpPr>
        <p:spPr>
          <a:xfrm>
            <a:off x="703419" y="1919182"/>
            <a:ext cx="8112868" cy="46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PRODUCT AT YOUR EVENT</a:t>
            </a:r>
            <a:endParaRPr dirty="0"/>
          </a:p>
        </p:txBody>
      </p:sp>
    </p:spTree>
    <p:extLst>
      <p:ext uri="{BB962C8B-B14F-4D97-AF65-F5344CB8AC3E}">
        <p14:creationId xmlns:p14="http://schemas.microsoft.com/office/powerpoint/2010/main" val="3548707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p:nvPr/>
        </p:nvSpPr>
        <p:spPr>
          <a:xfrm>
            <a:off x="902070" y="2220090"/>
            <a:ext cx="7398326" cy="48505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A few weeks before your event, send an attendance confirmation letter to any customers who’ve registered. You can send your letter via email or regular mail.</a:t>
            </a: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350"/>
              <a:buFont typeface="Arial"/>
              <a:buNone/>
            </a:pP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350"/>
              <a:buFont typeface="Arial"/>
              <a:buNone/>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Use the sample Attendance Confirmation Letter provided.</a:t>
            </a: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Add your name.</a:t>
            </a: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Add the customer’s name.</a:t>
            </a: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Update the pre-order and event dates.</a:t>
            </a:r>
            <a:endParaRPr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Choose your country catalog link and delete the others.</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350"/>
              <a:buFont typeface="Arial"/>
              <a:buNone/>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Make a quick follow</a:t>
            </a:r>
            <a:r>
              <a:rPr lang="en-US" dirty="0">
                <a:solidFill>
                  <a:schemeClr val="dk1"/>
                </a:solidFill>
                <a:latin typeface="Arial" panose="020B0604020202020204" pitchFamily="34" charset="0"/>
                <a:cs typeface="Arial" panose="020B0604020202020204" pitchFamily="34" charset="0"/>
              </a:rPr>
              <a:t>-</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up call to anyone who hasn’t placed a pre-order to ensure they received and read the letter, answer any questions and remind them there’s still time to place an order.</a:t>
            </a: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350"/>
              <a:buFont typeface="Arial"/>
              <a:buNone/>
            </a:pPr>
            <a:r>
              <a:rPr lang="en-US" sz="1400" b="1" i="0" u="none" strike="noStrike" cap="none" dirty="0">
                <a:solidFill>
                  <a:schemeClr val="dk1"/>
                </a:solidFill>
                <a:latin typeface="Arial" panose="020B0604020202020204" pitchFamily="34" charset="0"/>
                <a:ea typeface="Arial"/>
                <a:cs typeface="Arial" panose="020B0604020202020204" pitchFamily="34" charset="0"/>
                <a:sym typeface="Arial"/>
              </a:rPr>
              <a:t>WEEK OF EVENT: </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Send reminders and let everyone know (via email, text messages and customer Facebook groups) how excited you are to see them. Remind them to print and bring photos and supplies. </a:t>
            </a:r>
            <a:endParaRPr dirty="0">
              <a:latin typeface="Arial" panose="020B0604020202020204" pitchFamily="34" charset="0"/>
              <a:cs typeface="Arial" panose="020B0604020202020204" pitchFamily="34" charset="0"/>
            </a:endParaRPr>
          </a:p>
        </p:txBody>
      </p:sp>
      <p:sp>
        <p:nvSpPr>
          <p:cNvPr id="229" name="Google Shape;229;p30"/>
          <p:cNvSpPr txBox="1"/>
          <p:nvPr/>
        </p:nvSpPr>
        <p:spPr>
          <a:xfrm>
            <a:off x="1022496" y="1845398"/>
            <a:ext cx="77235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CONFIRM ATTENDANCE LETTER</a:t>
            </a:r>
            <a:endParaRPr dirty="0"/>
          </a:p>
        </p:txBody>
      </p:sp>
    </p:spTree>
    <p:extLst>
      <p:ext uri="{BB962C8B-B14F-4D97-AF65-F5344CB8AC3E}">
        <p14:creationId xmlns:p14="http://schemas.microsoft.com/office/powerpoint/2010/main" val="3152430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1"/>
          <p:cNvSpPr txBox="1"/>
          <p:nvPr/>
        </p:nvSpPr>
        <p:spPr>
          <a:xfrm>
            <a:off x="964760" y="1908677"/>
            <a:ext cx="77637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CREATE YOUR EVENT SCHEDULE</a:t>
            </a:r>
            <a:endParaRPr dirty="0"/>
          </a:p>
        </p:txBody>
      </p:sp>
      <p:sp>
        <p:nvSpPr>
          <p:cNvPr id="235" name="Google Shape;235;p31"/>
          <p:cNvSpPr/>
          <p:nvPr/>
        </p:nvSpPr>
        <p:spPr>
          <a:xfrm>
            <a:off x="964760" y="2693384"/>
            <a:ext cx="7282425" cy="332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50"/>
              <a:buFont typeface="Arial"/>
              <a:buNone/>
            </a:pP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Whether you are holding your first </a:t>
            </a:r>
            <a:r>
              <a:rPr lang="en-US" sz="1400" dirty="0">
                <a:solidFill>
                  <a:srgbClr val="000000"/>
                </a:solidFill>
                <a:latin typeface="Arial" panose="020B0604020202020204" pitchFamily="34" charset="0"/>
                <a:ea typeface="Arial"/>
                <a:cs typeface="Arial" panose="020B0604020202020204" pitchFamily="34" charset="0"/>
                <a:sym typeface="Arial"/>
              </a:rPr>
              <a:t>NSD</a:t>
            </a: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 at home or are part of a large event at a venue, we’ve created an example schedule to help you create a fun and memorable </a:t>
            </a:r>
            <a:r>
              <a:rPr lang="en-US" sz="1400" dirty="0">
                <a:solidFill>
                  <a:srgbClr val="000000"/>
                </a:solidFill>
                <a:latin typeface="Arial" panose="020B0604020202020204" pitchFamily="34" charset="0"/>
                <a:ea typeface="Arial"/>
                <a:cs typeface="Arial" panose="020B0604020202020204" pitchFamily="34" charset="0"/>
                <a:sym typeface="Arial"/>
              </a:rPr>
              <a:t>NSD</a:t>
            </a: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 </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1400"/>
              <a:buFont typeface="Arial"/>
              <a:buNone/>
            </a:pPr>
            <a:endParaRPr lang="en-US" sz="1400" b="1"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1400"/>
              <a:buFont typeface="Arial"/>
              <a:buNone/>
            </a:pPr>
            <a:endParaRPr lang="en-US" sz="1400" b="1"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1400"/>
              <a:buFont typeface="Arial"/>
              <a:buNone/>
            </a:pPr>
            <a:endParaRPr lang="en-US" sz="1400" b="1"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1400"/>
              <a:buFont typeface="Arial"/>
              <a:buNone/>
            </a:pPr>
            <a:endParaRPr lang="en-US" sz="1400" b="1"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1400"/>
              <a:buFont typeface="Arial"/>
              <a:buNone/>
            </a:pPr>
            <a:endParaRPr lang="en-US" sz="1400" b="1"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1400"/>
              <a:buFont typeface="Arial"/>
              <a:buNone/>
            </a:pPr>
            <a:endParaRPr lang="en-US" sz="1400" b="1"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1400"/>
              <a:buFont typeface="Arial"/>
              <a:buNone/>
            </a:pPr>
            <a:endParaRPr lang="en-US" sz="1400" b="1"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Arial" panose="020B0604020202020204" pitchFamily="34" charset="0"/>
                <a:ea typeface="Arial"/>
                <a:cs typeface="Arial" panose="020B0604020202020204" pitchFamily="34" charset="0"/>
                <a:sym typeface="Arial"/>
              </a:rPr>
              <a:t>AT YOUR EVENT: </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Remember to take your own photos of guests at the event. Share some pictures on the Advisor Facebook group. You can also share pictures in your own private Facebook Group for your customers and with the guests who attended. </a:t>
            </a:r>
            <a:endParaRPr dirty="0">
              <a:latin typeface="Arial" panose="020B0604020202020204" pitchFamily="34" charset="0"/>
              <a:cs typeface="Arial" panose="020B0604020202020204" pitchFamily="34" charset="0"/>
            </a:endParaRPr>
          </a:p>
          <a:p>
            <a:pPr marL="285750" marR="0" lvl="0" indent="-196850" algn="ctr"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50"/>
              <a:buFont typeface="Arial"/>
              <a:buNone/>
            </a:pP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9046298F-629D-F54D-BBD0-453F3033C46E}"/>
              </a:ext>
            </a:extLst>
          </p:cNvPr>
          <p:cNvSpPr txBox="1"/>
          <p:nvPr/>
        </p:nvSpPr>
        <p:spPr>
          <a:xfrm>
            <a:off x="1313053" y="3457576"/>
            <a:ext cx="6585838"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Download the example NSD Event Schedule provided.</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Adjust the activities to suit your event.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Add the times you will offer each activity.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Print your event schedule and distribute it to any helpers and event co-hosts.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choose to, distribute your Event Schedule to guests also. </a:t>
            </a:r>
          </a:p>
        </p:txBody>
      </p:sp>
    </p:spTree>
    <p:extLst>
      <p:ext uri="{BB962C8B-B14F-4D97-AF65-F5344CB8AC3E}">
        <p14:creationId xmlns:p14="http://schemas.microsoft.com/office/powerpoint/2010/main" val="2304095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p:nvPr/>
        </p:nvSpPr>
        <p:spPr>
          <a:xfrm>
            <a:off x="1029553" y="2034093"/>
            <a:ext cx="6483929" cy="441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50"/>
              <a:buFont typeface="Arial"/>
              <a:buNone/>
            </a:pPr>
            <a:r>
              <a:rPr lang="en-US" sz="1400" b="1" i="0" u="none" strike="noStrike" cap="none" dirty="0">
                <a:solidFill>
                  <a:schemeClr val="dk1"/>
                </a:solidFill>
                <a:latin typeface="Arial"/>
                <a:ea typeface="Arial"/>
                <a:cs typeface="Arial"/>
                <a:sym typeface="Arial"/>
              </a:rPr>
              <a:t>SUGGESTED TABLE SETTING PER GUEST:</a:t>
            </a:r>
            <a:endParaRPr dirty="0"/>
          </a:p>
          <a:p>
            <a:pPr marL="285750" marR="0" lvl="1"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Agenda</a:t>
            </a:r>
            <a:endParaRPr dirty="0">
              <a:latin typeface="Arial" panose="020B0604020202020204" pitchFamily="34" charset="0"/>
              <a:cs typeface="Arial" panose="020B0604020202020204" pitchFamily="34" charset="0"/>
            </a:endParaRPr>
          </a:p>
          <a:p>
            <a:pPr marL="285750" marR="0" lvl="1"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Current What’s New Flyer</a:t>
            </a:r>
            <a:endParaRPr dirty="0">
              <a:latin typeface="Arial" panose="020B0604020202020204" pitchFamily="34" charset="0"/>
              <a:cs typeface="Arial" panose="020B0604020202020204" pitchFamily="34" charset="0"/>
            </a:endParaRPr>
          </a:p>
          <a:p>
            <a:pPr marL="285750" marR="0" lvl="1"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Current customer offer flyers</a:t>
            </a:r>
            <a:endParaRPr dirty="0">
              <a:latin typeface="Arial" panose="020B0604020202020204" pitchFamily="34" charset="0"/>
              <a:cs typeface="Arial" panose="020B0604020202020204" pitchFamily="34" charset="0"/>
            </a:endParaRPr>
          </a:p>
          <a:p>
            <a:pPr marL="285750" marR="0" lvl="1"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Catalog</a:t>
            </a:r>
            <a:endParaRPr lang="en-US" sz="1400" dirty="0">
              <a:solidFill>
                <a:schemeClr val="dk1"/>
              </a:solidFill>
              <a:latin typeface="Arial" panose="020B0604020202020204" pitchFamily="34" charset="0"/>
              <a:ea typeface="Arial"/>
              <a:cs typeface="Arial" panose="020B0604020202020204" pitchFamily="34" charset="0"/>
              <a:sym typeface="Arial"/>
            </a:endParaRPr>
          </a:p>
          <a:p>
            <a:pPr marL="285750" marR="0" lvl="1"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Wish list</a:t>
            </a:r>
            <a:endParaRPr dirty="0">
              <a:latin typeface="Arial" panose="020B0604020202020204" pitchFamily="34" charset="0"/>
              <a:cs typeface="Arial" panose="020B0604020202020204" pitchFamily="34" charset="0"/>
            </a:endParaRPr>
          </a:p>
          <a:p>
            <a:pPr marL="285750" marR="0" lvl="1"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Order form</a:t>
            </a:r>
            <a:endParaRPr dirty="0">
              <a:latin typeface="Arial" panose="020B0604020202020204" pitchFamily="34" charset="0"/>
              <a:cs typeface="Arial" panose="020B0604020202020204" pitchFamily="34" charset="0"/>
            </a:endParaRPr>
          </a:p>
          <a:p>
            <a:pPr marL="285750" marR="0" lvl="1"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Upcoming workshop calendar</a:t>
            </a:r>
            <a:endParaRPr dirty="0">
              <a:latin typeface="Arial" panose="020B0604020202020204" pitchFamily="34" charset="0"/>
              <a:cs typeface="Arial" panose="020B0604020202020204" pitchFamily="34" charset="0"/>
            </a:endParaRPr>
          </a:p>
          <a:p>
            <a:pPr marL="285750" marR="0" lvl="1"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Project Recipe™ Kit</a:t>
            </a:r>
            <a:endParaRPr dirty="0">
              <a:latin typeface="Arial" panose="020B0604020202020204" pitchFamily="34" charset="0"/>
              <a:cs typeface="Arial" panose="020B0604020202020204" pitchFamily="34" charset="0"/>
            </a:endParaRPr>
          </a:p>
          <a:p>
            <a:pPr marL="285750" marR="0" lvl="1"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Registration/attendance gift</a:t>
            </a:r>
            <a:endParaRPr dirty="0">
              <a:latin typeface="Arial" panose="020B0604020202020204" pitchFamily="34" charset="0"/>
              <a:cs typeface="Arial" panose="020B0604020202020204" pitchFamily="34" charset="0"/>
            </a:endParaRPr>
          </a:p>
          <a:p>
            <a:pPr marL="285750" marR="0" lvl="1"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Name tag</a:t>
            </a:r>
          </a:p>
          <a:p>
            <a:pPr marL="285750" marR="0" lvl="1" indent="-285750" algn="l" rtl="0">
              <a:lnSpc>
                <a:spcPct val="100000"/>
              </a:lnSpc>
              <a:spcBef>
                <a:spcPts val="0"/>
              </a:spcBef>
              <a:spcAft>
                <a:spcPts val="0"/>
              </a:spcAft>
              <a:buClr>
                <a:schemeClr val="dk1"/>
              </a:buClr>
              <a:buSzPts val="1400"/>
              <a:buFont typeface="Arial"/>
              <a:buChar char="•"/>
            </a:pPr>
            <a:r>
              <a:rPr lang="en-US" sz="1400" dirty="0">
                <a:solidFill>
                  <a:schemeClr val="dk1"/>
                </a:solidFill>
                <a:latin typeface="Arial" panose="020B0604020202020204" pitchFamily="34" charset="0"/>
                <a:cs typeface="Arial" panose="020B0604020202020204" pitchFamily="34" charset="0"/>
                <a:sym typeface="Arial"/>
              </a:rPr>
              <a:t>Mask</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350"/>
              <a:buFont typeface="Arial"/>
              <a:buNone/>
            </a:pPr>
            <a:endParaRPr sz="14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50"/>
              <a:buFont typeface="Arial"/>
              <a:buNone/>
            </a:pPr>
            <a:r>
              <a:rPr lang="en-US" sz="1400" b="1" i="0" u="none" strike="noStrike" cap="none" dirty="0">
                <a:solidFill>
                  <a:schemeClr val="dk1"/>
                </a:solidFill>
                <a:latin typeface="Arial"/>
                <a:ea typeface="Arial"/>
                <a:cs typeface="Arial"/>
                <a:sym typeface="Arial"/>
              </a:rPr>
              <a:t>EXTRAS: </a:t>
            </a:r>
            <a:endParaRPr dirty="0"/>
          </a:p>
          <a:p>
            <a:pPr marL="285750" marR="0" lvl="3"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A scrap bin per table is handy</a:t>
            </a:r>
            <a:endParaRPr dirty="0">
              <a:latin typeface="Arial" panose="020B0604020202020204" pitchFamily="34" charset="0"/>
              <a:cs typeface="Arial" panose="020B0604020202020204" pitchFamily="34" charset="0"/>
            </a:endParaRPr>
          </a:p>
          <a:p>
            <a:pPr marL="285750" marR="0" lvl="3"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Bottled water</a:t>
            </a:r>
            <a:endParaRPr dirty="0">
              <a:latin typeface="Arial" panose="020B0604020202020204" pitchFamily="34" charset="0"/>
              <a:cs typeface="Arial" panose="020B0604020202020204" pitchFamily="34" charset="0"/>
            </a:endParaRPr>
          </a:p>
          <a:p>
            <a:pPr marL="285750" marR="0" lvl="3"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Hand sanitizer</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41" name="Google Shape;241;p32"/>
          <p:cNvSpPr txBox="1"/>
          <p:nvPr/>
        </p:nvSpPr>
        <p:spPr>
          <a:xfrm>
            <a:off x="515566" y="1811961"/>
            <a:ext cx="8112868" cy="46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TABLE SETTINGS</a:t>
            </a:r>
            <a:endParaRPr dirty="0"/>
          </a:p>
        </p:txBody>
      </p:sp>
      <p:pic>
        <p:nvPicPr>
          <p:cNvPr id="4" name="Picture 3">
            <a:extLst>
              <a:ext uri="{FF2B5EF4-FFF2-40B4-BE49-F238E27FC236}">
                <a16:creationId xmlns:a16="http://schemas.microsoft.com/office/drawing/2014/main" id="{D999C288-57BB-274A-91D4-6E93542F17DE}"/>
              </a:ext>
            </a:extLst>
          </p:cNvPr>
          <p:cNvPicPr>
            <a:picLocks noChangeAspect="1"/>
          </p:cNvPicPr>
          <p:nvPr/>
        </p:nvPicPr>
        <p:blipFill>
          <a:blip r:embed="rId3"/>
          <a:stretch>
            <a:fillRect/>
          </a:stretch>
        </p:blipFill>
        <p:spPr>
          <a:xfrm>
            <a:off x="5171906" y="2685080"/>
            <a:ext cx="2855563" cy="2855563"/>
          </a:xfrm>
          <a:prstGeom prst="rect">
            <a:avLst/>
          </a:prstGeom>
        </p:spPr>
      </p:pic>
      <p:sp>
        <p:nvSpPr>
          <p:cNvPr id="5" name="Google Shape;241;p32">
            <a:extLst>
              <a:ext uri="{FF2B5EF4-FFF2-40B4-BE49-F238E27FC236}">
                <a16:creationId xmlns:a16="http://schemas.microsoft.com/office/drawing/2014/main" id="{249801C3-E3F1-E144-BA32-9166E59C1EF5}"/>
              </a:ext>
            </a:extLst>
          </p:cNvPr>
          <p:cNvSpPr txBox="1"/>
          <p:nvPr/>
        </p:nvSpPr>
        <p:spPr>
          <a:xfrm>
            <a:off x="2867156" y="2343182"/>
            <a:ext cx="8112868" cy="46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UPDATED IMAGE COMING</a:t>
            </a:r>
            <a:endParaRPr dirty="0"/>
          </a:p>
        </p:txBody>
      </p:sp>
    </p:spTree>
    <p:extLst>
      <p:ext uri="{BB962C8B-B14F-4D97-AF65-F5344CB8AC3E}">
        <p14:creationId xmlns:p14="http://schemas.microsoft.com/office/powerpoint/2010/main" val="699851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p:nvPr/>
        </p:nvSpPr>
        <p:spPr>
          <a:xfrm>
            <a:off x="1011936" y="2357305"/>
            <a:ext cx="7120128" cy="3282464"/>
          </a:xfrm>
          <a:prstGeom prst="rect">
            <a:avLst/>
          </a:prstGeom>
          <a:noFill/>
          <a:ln>
            <a:noFill/>
          </a:ln>
        </p:spPr>
        <p:txBody>
          <a:bodyPr spcFirstLastPara="1" wrap="square" lIns="91425" tIns="45700" rIns="91425" bIns="45700" anchor="t" anchorCtr="0">
            <a:noAutofit/>
          </a:bodyPr>
          <a:lstStyle/>
          <a:p>
            <a:pPr lvl="0" algn="ctr">
              <a:buClr>
                <a:schemeClr val="dk1"/>
              </a:buClr>
              <a:buSzPts val="350"/>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Download the Event Goal Sheet from the </a:t>
            </a:r>
            <a:r>
              <a:rPr lang="en-US" sz="1200" dirty="0">
                <a:solidFill>
                  <a:schemeClr val="dk1"/>
                </a:solidFill>
                <a:latin typeface="Arial" panose="020B0604020202020204" pitchFamily="34" charset="0"/>
                <a:ea typeface="Arial"/>
                <a:cs typeface="Arial" panose="020B0604020202020204" pitchFamily="34" charset="0"/>
                <a:sym typeface="Arial"/>
              </a:rPr>
              <a:t>National Scrapbook Day Advisor Guide page</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en-US" sz="1200" b="0" i="1" u="none" strike="noStrike" cap="none" dirty="0">
                <a:solidFill>
                  <a:schemeClr val="dk1"/>
                </a:solidFill>
                <a:latin typeface="Arial" panose="020B0604020202020204" pitchFamily="34" charset="0"/>
                <a:ea typeface="Arial"/>
                <a:cs typeface="Arial" panose="020B0604020202020204" pitchFamily="34" charset="0"/>
                <a:sym typeface="Arial"/>
              </a:rPr>
              <a:t>Fill in your goals before your event and results after the event.</a:t>
            </a:r>
            <a:endParaRPr sz="12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350"/>
              <a:buFont typeface="Arial"/>
              <a:buNone/>
            </a:pP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Tips:</a:t>
            </a:r>
            <a:endParaRPr sz="1200"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Encourage pre-orders.</a:t>
            </a:r>
            <a:endParaRPr sz="1200"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Encourage bookings to future events.</a:t>
            </a:r>
            <a:endParaRPr sz="1200"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Set expectations of $80 per person in sales at event.</a:t>
            </a:r>
            <a:endParaRPr sz="1200"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Small events: </a:t>
            </a:r>
            <a:r>
              <a:rPr lang="en-US" sz="1200" dirty="0">
                <a:solidFill>
                  <a:schemeClr val="dk1"/>
                </a:solidFill>
                <a:latin typeface="Arial" panose="020B0604020202020204" pitchFamily="34" charset="0"/>
                <a:cs typeface="Arial" panose="020B0604020202020204" pitchFamily="34" charset="0"/>
              </a:rPr>
              <a:t>A</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im for two new customers at your event.</a:t>
            </a:r>
            <a:endParaRPr sz="1200"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Medium events: </a:t>
            </a:r>
            <a:r>
              <a:rPr lang="en-US" sz="1200" dirty="0">
                <a:solidFill>
                  <a:schemeClr val="dk1"/>
                </a:solidFill>
                <a:latin typeface="Arial" panose="020B0604020202020204" pitchFamily="34" charset="0"/>
                <a:cs typeface="Arial" panose="020B0604020202020204" pitchFamily="34" charset="0"/>
              </a:rPr>
              <a:t>A</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im for four new customers at your event.</a:t>
            </a:r>
            <a:endParaRPr sz="1200"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Large events: </a:t>
            </a:r>
            <a:r>
              <a:rPr lang="en-US" sz="1200" dirty="0">
                <a:solidFill>
                  <a:schemeClr val="dk1"/>
                </a:solidFill>
                <a:latin typeface="Arial" panose="020B0604020202020204" pitchFamily="34" charset="0"/>
                <a:cs typeface="Arial" panose="020B0604020202020204" pitchFamily="34" charset="0"/>
              </a:rPr>
              <a:t>A</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im for six new customers at your event.</a:t>
            </a:r>
            <a:endParaRPr sz="1200"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Aim to welcome at least one new Advisor to your team at your event.</a:t>
            </a:r>
            <a:endParaRPr sz="12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400"/>
              <a:buFont typeface="Arial"/>
              <a:buNone/>
            </a:pPr>
            <a:endParaRPr sz="1200" b="1"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350"/>
              <a:buFont typeface="Arial"/>
              <a:buNone/>
            </a:pP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Making your event more profitable:</a:t>
            </a:r>
            <a:endParaRPr sz="1200" dirty="0">
              <a:latin typeface="Arial" panose="020B0604020202020204" pitchFamily="34" charset="0"/>
              <a:cs typeface="Arial" panose="020B0604020202020204" pitchFamily="34" charset="0"/>
            </a:endParaRPr>
          </a:p>
          <a:p>
            <a:pPr marL="171450" marR="0" lvl="0" indent="-171450" rtl="0">
              <a:lnSpc>
                <a:spcPct val="100000"/>
              </a:lnSpc>
              <a:spcBef>
                <a:spcPts val="0"/>
              </a:spcBef>
              <a:spcAft>
                <a:spcPts val="0"/>
              </a:spcAft>
              <a:buClr>
                <a:schemeClr val="dk1"/>
              </a:buClr>
              <a:buSzPts val="1400"/>
              <a:buFont typeface="Arial" panose="020B0604020202020204" pitchFamily="34" charset="0"/>
              <a:buChar char="•"/>
            </a:pP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You have a HUGE opportunity to upsell.</a:t>
            </a:r>
            <a:endParaRPr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1450" marR="0" lvl="0" indent="-171450" rtl="0">
              <a:lnSpc>
                <a:spcPct val="100000"/>
              </a:lnSpc>
              <a:spcBef>
                <a:spcPts val="0"/>
              </a:spcBef>
              <a:spcAft>
                <a:spcPts val="0"/>
              </a:spcAft>
              <a:buClr>
                <a:schemeClr val="dk1"/>
              </a:buClr>
              <a:buSzPts val="140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Consider a Paper Buffet™.</a:t>
            </a:r>
            <a:endParaRPr sz="1200" dirty="0">
              <a:latin typeface="Arial" panose="020B0604020202020204" pitchFamily="34" charset="0"/>
              <a:cs typeface="Arial" panose="020B0604020202020204" pitchFamily="34" charset="0"/>
            </a:endParaRPr>
          </a:p>
          <a:p>
            <a:pPr marL="171450" marR="0" lvl="0" indent="-171450" rtl="0">
              <a:lnSpc>
                <a:spcPct val="100000"/>
              </a:lnSpc>
              <a:spcBef>
                <a:spcPts val="0"/>
              </a:spcBef>
              <a:spcAft>
                <a:spcPts val="0"/>
              </a:spcAft>
              <a:buClr>
                <a:schemeClr val="dk1"/>
              </a:buClr>
              <a:buSzPts val="140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Share all current customer offers at your event.</a:t>
            </a:r>
            <a:endParaRPr sz="1200" dirty="0">
              <a:latin typeface="Arial" panose="020B0604020202020204" pitchFamily="34" charset="0"/>
              <a:cs typeface="Arial" panose="020B0604020202020204" pitchFamily="34" charset="0"/>
            </a:endParaRPr>
          </a:p>
          <a:p>
            <a:pPr marL="171450" marR="0" lvl="0" indent="-171450" rtl="0">
              <a:lnSpc>
                <a:spcPct val="100000"/>
              </a:lnSpc>
              <a:spcBef>
                <a:spcPts val="0"/>
              </a:spcBef>
              <a:spcAft>
                <a:spcPts val="0"/>
              </a:spcAft>
              <a:buClr>
                <a:schemeClr val="dk1"/>
              </a:buClr>
              <a:buSzPts val="1400"/>
              <a:buFont typeface="Arial" panose="020B0604020202020204" pitchFamily="34" charset="0"/>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Create your own offer or provide Gift </a:t>
            </a:r>
            <a:r>
              <a:rPr lang="en-US" sz="1200" dirty="0">
                <a:solidFill>
                  <a:schemeClr val="dk1"/>
                </a:solidFill>
                <a:latin typeface="Arial" panose="020B0604020202020204" pitchFamily="34" charset="0"/>
                <a:cs typeface="Arial" panose="020B0604020202020204" pitchFamily="34" charset="0"/>
              </a:rPr>
              <a:t>Embellishments </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to reward large orders, bringing a friend or joining your team.</a:t>
            </a:r>
            <a:endParaRPr sz="1200" dirty="0">
              <a:latin typeface="Arial" panose="020B0604020202020204" pitchFamily="34" charset="0"/>
              <a:cs typeface="Arial" panose="020B0604020202020204" pitchFamily="34" charset="0"/>
            </a:endParaRPr>
          </a:p>
          <a:p>
            <a:pPr marL="285750" marR="0" lvl="0" indent="-196850" algn="l" rtl="0">
              <a:lnSpc>
                <a:spcPct val="100000"/>
              </a:lnSpc>
              <a:spcBef>
                <a:spcPts val="0"/>
              </a:spcBef>
              <a:spcAft>
                <a:spcPts val="0"/>
              </a:spcAft>
              <a:buClr>
                <a:schemeClr val="dk1"/>
              </a:buClr>
              <a:buSzPts val="14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50"/>
              <a:buFont typeface="Arial"/>
              <a:buNone/>
            </a:pPr>
            <a:endParaRPr sz="1400" b="1" i="0" u="none" strike="noStrike" cap="none" dirty="0">
              <a:solidFill>
                <a:schemeClr val="dk1"/>
              </a:solidFill>
              <a:latin typeface="Arial"/>
              <a:ea typeface="Arial"/>
              <a:cs typeface="Arial"/>
              <a:sym typeface="Arial"/>
            </a:endParaRPr>
          </a:p>
        </p:txBody>
      </p:sp>
      <p:sp>
        <p:nvSpPr>
          <p:cNvPr id="248" name="Google Shape;248;p33"/>
          <p:cNvSpPr txBox="1"/>
          <p:nvPr/>
        </p:nvSpPr>
        <p:spPr>
          <a:xfrm>
            <a:off x="652704" y="1880578"/>
            <a:ext cx="8112868" cy="46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YOUR EVENT GOALS</a:t>
            </a:r>
            <a:endParaRPr dirty="0"/>
          </a:p>
        </p:txBody>
      </p:sp>
    </p:spTree>
    <p:extLst>
      <p:ext uri="{BB962C8B-B14F-4D97-AF65-F5344CB8AC3E}">
        <p14:creationId xmlns:p14="http://schemas.microsoft.com/office/powerpoint/2010/main" val="2929862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5"/>
          <p:cNvSpPr txBox="1">
            <a:spLocks noGrp="1"/>
          </p:cNvSpPr>
          <p:nvPr>
            <p:ph idx="1"/>
          </p:nvPr>
        </p:nvSpPr>
        <p:spPr>
          <a:xfrm>
            <a:off x="1110811" y="2090978"/>
            <a:ext cx="6957545" cy="353825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400"/>
              <a:buFont typeface="Calibri"/>
              <a:buNone/>
            </a:pPr>
            <a:endParaRPr sz="1400" dirty="0">
              <a:latin typeface="Arial"/>
              <a:ea typeface="Arial"/>
              <a:cs typeface="Arial"/>
              <a:sym typeface="Arial"/>
            </a:endParaRPr>
          </a:p>
          <a:p>
            <a:pPr marL="0" lvl="0" indent="0" algn="ctr" rtl="0">
              <a:lnSpc>
                <a:spcPct val="90000"/>
              </a:lnSpc>
              <a:spcBef>
                <a:spcPts val="0"/>
              </a:spcBef>
              <a:spcAft>
                <a:spcPts val="0"/>
              </a:spcAft>
              <a:buClr>
                <a:schemeClr val="dk1"/>
              </a:buClr>
              <a:buSzPts val="1400"/>
              <a:buNone/>
            </a:pPr>
            <a:r>
              <a:rPr lang="en-US" sz="1400" dirty="0">
                <a:latin typeface="Arial"/>
                <a:ea typeface="Arial"/>
                <a:cs typeface="Arial"/>
                <a:sym typeface="Arial"/>
              </a:rPr>
              <a:t>We recommend displaying the latest Advisor Join offer and flyer. It will really showcase the value and you never know who may be inspired to join your team! </a:t>
            </a:r>
            <a:endParaRPr dirty="0"/>
          </a:p>
        </p:txBody>
      </p:sp>
      <p:sp>
        <p:nvSpPr>
          <p:cNvPr id="260" name="Google Shape;260;p35"/>
          <p:cNvSpPr txBox="1"/>
          <p:nvPr/>
        </p:nvSpPr>
        <p:spPr>
          <a:xfrm>
            <a:off x="1604395" y="1861633"/>
            <a:ext cx="6577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EVENT IDEA: </a:t>
            </a:r>
            <a:r>
              <a:rPr lang="en-US" sz="2400" b="1" dirty="0">
                <a:solidFill>
                  <a:schemeClr val="dk1"/>
                </a:solidFill>
                <a:latin typeface="Arial"/>
                <a:ea typeface="Arial"/>
                <a:cs typeface="Arial"/>
                <a:sym typeface="Arial"/>
              </a:rPr>
              <a:t>DISPLAY ADVISOR JOIN</a:t>
            </a:r>
            <a:endParaRPr dirty="0"/>
          </a:p>
        </p:txBody>
      </p:sp>
      <p:pic>
        <p:nvPicPr>
          <p:cNvPr id="6" name="Picture 5" descr="Text, email&#10;&#10;Description automatically generated">
            <a:extLst>
              <a:ext uri="{FF2B5EF4-FFF2-40B4-BE49-F238E27FC236}">
                <a16:creationId xmlns:a16="http://schemas.microsoft.com/office/drawing/2014/main" id="{73A8E477-35B5-E14B-BA43-8ABAE2FFA87D}"/>
              </a:ext>
            </a:extLst>
          </p:cNvPr>
          <p:cNvPicPr>
            <a:picLocks noChangeAspect="1"/>
          </p:cNvPicPr>
          <p:nvPr/>
        </p:nvPicPr>
        <p:blipFill>
          <a:blip r:embed="rId3"/>
          <a:stretch>
            <a:fillRect/>
          </a:stretch>
        </p:blipFill>
        <p:spPr>
          <a:xfrm>
            <a:off x="2112848" y="3229278"/>
            <a:ext cx="1854507" cy="239995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6741353-500A-DB4A-BDA1-C39058C8C770}"/>
              </a:ext>
            </a:extLst>
          </p:cNvPr>
          <p:cNvPicPr>
            <a:picLocks noChangeAspect="1"/>
          </p:cNvPicPr>
          <p:nvPr/>
        </p:nvPicPr>
        <p:blipFill>
          <a:blip r:embed="rId4"/>
          <a:stretch>
            <a:fillRect/>
          </a:stretch>
        </p:blipFill>
        <p:spPr>
          <a:xfrm>
            <a:off x="4323296" y="3229278"/>
            <a:ext cx="3199933" cy="2399950"/>
          </a:xfrm>
          <a:prstGeom prst="rect">
            <a:avLst/>
          </a:prstGeom>
        </p:spPr>
      </p:pic>
    </p:spTree>
    <p:extLst>
      <p:ext uri="{BB962C8B-B14F-4D97-AF65-F5344CB8AC3E}">
        <p14:creationId xmlns:p14="http://schemas.microsoft.com/office/powerpoint/2010/main" val="497629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6"/>
          <p:cNvSpPr txBox="1"/>
          <p:nvPr/>
        </p:nvSpPr>
        <p:spPr>
          <a:xfrm>
            <a:off x="881881" y="2377759"/>
            <a:ext cx="7465511" cy="35668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50"/>
              <a:buFont typeface="Arial"/>
              <a:buNone/>
            </a:pP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OFFER RAFFLE TICKETS FOR: </a:t>
            </a:r>
            <a:endParaRPr sz="1200"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1 ticket for attendance</a:t>
            </a:r>
            <a:endParaRPr sz="1200"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1 ticket for early registration</a:t>
            </a:r>
            <a:endParaRPr sz="1200"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1 ticket for each double-page layout completed</a:t>
            </a:r>
            <a:endParaRPr sz="1200"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1 ticket for booking a Project Recipe™ event </a:t>
            </a:r>
            <a:endParaRPr sz="1200"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Double tickets once they complete both Project Recipe™ layouts = 4 tickets </a:t>
            </a:r>
            <a:endParaRPr sz="1200"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1 ticket for every $___ ordered today</a:t>
            </a:r>
            <a:endParaRPr sz="1200"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Participate in the Paper Buffet™ for an extra ticket</a:t>
            </a:r>
            <a:endParaRPr sz="1200" dirty="0">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Reward a customer for bringing a friend</a:t>
            </a:r>
            <a:endParaRPr sz="1200" dirty="0">
              <a:solidFill>
                <a:schemeClr val="dk1"/>
              </a:solidFill>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Clr>
                <a:schemeClr val="dk1"/>
              </a:buClr>
              <a:buSzPts val="1400"/>
              <a:buFont typeface="Arial"/>
              <a:buChar char="•"/>
            </a:pPr>
            <a:r>
              <a:rPr lang="en-US" sz="1200" dirty="0">
                <a:solidFill>
                  <a:schemeClr val="dk1"/>
                </a:solidFill>
                <a:latin typeface="Arial" panose="020B0604020202020204" pitchFamily="34" charset="0"/>
                <a:cs typeface="Arial" panose="020B0604020202020204" pitchFamily="34" charset="0"/>
              </a:rPr>
              <a:t>Double tickets for joining your team</a:t>
            </a:r>
            <a:endParaRPr sz="1200" dirty="0">
              <a:solidFill>
                <a:schemeClr val="dk1"/>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350"/>
              <a:buFont typeface="Arial"/>
              <a:buNone/>
            </a:pP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Tip: </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Hold your prize drawing toward the end of your event.</a:t>
            </a:r>
            <a:endParaRPr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350"/>
              <a:buFont typeface="Arial"/>
              <a:buNone/>
            </a:pPr>
            <a:endParaRPr sz="1200" dirty="0">
              <a:solidFill>
                <a:schemeClr val="dk1"/>
              </a:solidFill>
              <a:latin typeface="Arial" panose="020B0604020202020204" pitchFamily="34" charset="0"/>
              <a:cs typeface="Arial" panose="020B0604020202020204" pitchFamily="34" charset="0"/>
            </a:endParaRPr>
          </a:p>
          <a:p>
            <a:pPr marL="0" lvl="0" indent="0" algn="ctr" rtl="0">
              <a:spcBef>
                <a:spcPts val="0"/>
              </a:spcBef>
              <a:spcAft>
                <a:spcPts val="0"/>
              </a:spcAft>
              <a:buClr>
                <a:schemeClr val="dk1"/>
              </a:buClr>
              <a:buSzPts val="350"/>
              <a:buFont typeface="Arial"/>
              <a:buNone/>
            </a:pPr>
            <a:r>
              <a:rPr lang="en-US" sz="1200" b="1" dirty="0">
                <a:solidFill>
                  <a:schemeClr val="dk1"/>
                </a:solidFill>
                <a:latin typeface="Arial" panose="020B0604020202020204" pitchFamily="34" charset="0"/>
                <a:cs typeface="Arial" panose="020B0604020202020204" pitchFamily="34" charset="0"/>
              </a:rPr>
              <a:t>BONUS IDEA: </a:t>
            </a:r>
            <a:r>
              <a:rPr lang="en-US" sz="1200" dirty="0">
                <a:solidFill>
                  <a:schemeClr val="dk1"/>
                </a:solidFill>
                <a:latin typeface="Arial" panose="020B0604020202020204" pitchFamily="34" charset="0"/>
                <a:cs typeface="Arial" panose="020B0604020202020204" pitchFamily="34" charset="0"/>
              </a:rPr>
              <a:t>Pot of Gold Raffle – It works like a sweepstakes and works best for larger events. Everyone contributes $5 and receives a ticket. At the end of the event, the total raised is drawn up into three prize categories: </a:t>
            </a:r>
            <a:r>
              <a:rPr lang="en-US" sz="1200" b="1" dirty="0">
                <a:solidFill>
                  <a:schemeClr val="dk1"/>
                </a:solidFill>
                <a:latin typeface="Arial" panose="020B0604020202020204" pitchFamily="34" charset="0"/>
                <a:cs typeface="Arial" panose="020B0604020202020204" pitchFamily="34" charset="0"/>
              </a:rPr>
              <a:t>1st Prize: </a:t>
            </a:r>
            <a:r>
              <a:rPr lang="en-US" sz="1200" dirty="0">
                <a:solidFill>
                  <a:schemeClr val="dk1"/>
                </a:solidFill>
                <a:latin typeface="Arial" panose="020B0604020202020204" pitchFamily="34" charset="0"/>
                <a:cs typeface="Arial" panose="020B0604020202020204" pitchFamily="34" charset="0"/>
              </a:rPr>
              <a:t>50% of the pool, </a:t>
            </a:r>
            <a:r>
              <a:rPr lang="en-US" sz="1200" b="1" dirty="0">
                <a:solidFill>
                  <a:schemeClr val="dk1"/>
                </a:solidFill>
                <a:latin typeface="Arial" panose="020B0604020202020204" pitchFamily="34" charset="0"/>
                <a:cs typeface="Arial" panose="020B0604020202020204" pitchFamily="34" charset="0"/>
              </a:rPr>
              <a:t>2nd Prize: </a:t>
            </a:r>
            <a:r>
              <a:rPr lang="en-US" sz="1200" dirty="0">
                <a:solidFill>
                  <a:schemeClr val="dk1"/>
                </a:solidFill>
                <a:latin typeface="Arial" panose="020B0604020202020204" pitchFamily="34" charset="0"/>
                <a:cs typeface="Arial" panose="020B0604020202020204" pitchFamily="34" charset="0"/>
              </a:rPr>
              <a:t>30% of the pool, </a:t>
            </a:r>
            <a:r>
              <a:rPr lang="en-US" sz="1200" b="1" dirty="0">
                <a:solidFill>
                  <a:schemeClr val="dk1"/>
                </a:solidFill>
                <a:latin typeface="Arial" panose="020B0604020202020204" pitchFamily="34" charset="0"/>
                <a:cs typeface="Arial" panose="020B0604020202020204" pitchFamily="34" charset="0"/>
              </a:rPr>
              <a:t>3rd Prize: </a:t>
            </a:r>
            <a:r>
              <a:rPr lang="en-US" sz="1200" dirty="0">
                <a:solidFill>
                  <a:schemeClr val="dk1"/>
                </a:solidFill>
                <a:latin typeface="Arial" panose="020B0604020202020204" pitchFamily="34" charset="0"/>
                <a:cs typeface="Arial" panose="020B0604020202020204" pitchFamily="34" charset="0"/>
              </a:rPr>
              <a:t>20% of the pool. The three winners now have the “cash prize” and this is spent with their Advisor on new product(s) of their choice. Note: It does not pay off any purchases already made on the day, but is bonus spending money.</a:t>
            </a:r>
            <a:endParaRPr sz="1200" dirty="0">
              <a:solidFill>
                <a:schemeClr val="dk1"/>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350"/>
              <a:buFont typeface="Arial"/>
              <a:buNone/>
            </a:pPr>
            <a:endParaRPr dirty="0">
              <a:solidFill>
                <a:schemeClr val="dk1"/>
              </a:solidFill>
            </a:endParaRPr>
          </a:p>
        </p:txBody>
      </p:sp>
      <p:sp>
        <p:nvSpPr>
          <p:cNvPr id="267" name="Google Shape;267;p36"/>
          <p:cNvSpPr txBox="1"/>
          <p:nvPr/>
        </p:nvSpPr>
        <p:spPr>
          <a:xfrm>
            <a:off x="1098240" y="1839689"/>
            <a:ext cx="7316082"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EVENT IDEAS: PRIZE &amp; RAFFLE SUGGESTIONS</a:t>
            </a:r>
            <a:endParaRPr dirty="0"/>
          </a:p>
        </p:txBody>
      </p:sp>
    </p:spTree>
    <p:extLst>
      <p:ext uri="{BB962C8B-B14F-4D97-AF65-F5344CB8AC3E}">
        <p14:creationId xmlns:p14="http://schemas.microsoft.com/office/powerpoint/2010/main" val="2361530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7"/>
          <p:cNvSpPr txBox="1"/>
          <p:nvPr/>
        </p:nvSpPr>
        <p:spPr>
          <a:xfrm>
            <a:off x="556054" y="2179241"/>
            <a:ext cx="8068962" cy="3690218"/>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dirty="0">
                <a:solidFill>
                  <a:schemeClr val="dk1"/>
                </a:solidFill>
                <a:latin typeface="Arial" panose="020B0604020202020204" pitchFamily="34" charset="0"/>
                <a:cs typeface="Arial" panose="020B0604020202020204" pitchFamily="34" charset="0"/>
              </a:rPr>
              <a:t>Host a sip &amp; sort event two or three weeks prior to your NSD event. Schedule it for two hours and display the newest products and encourage pre-orders as you sort photos.</a:t>
            </a:r>
          </a:p>
          <a:p>
            <a:pPr marR="0" lvl="0" algn="l" rtl="0">
              <a:lnSpc>
                <a:spcPct val="100000"/>
              </a:lnSpc>
              <a:spcBef>
                <a:spcPts val="0"/>
              </a:spcBef>
              <a:spcAft>
                <a:spcPts val="0"/>
              </a:spcAft>
              <a:buClr>
                <a:schemeClr val="dk1"/>
              </a:buClr>
              <a:buSzPts val="1400"/>
            </a:pPr>
            <a:endParaRPr lang="en-US" sz="14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400"/>
              <a:buFont typeface="Arial"/>
              <a:buChar char="•"/>
            </a:pPr>
            <a:r>
              <a:rPr lang="en-US" sz="1400" dirty="0">
                <a:solidFill>
                  <a:schemeClr val="dk1"/>
                </a:solidFill>
                <a:latin typeface="Arial" panose="020B0604020202020204" pitchFamily="34" charset="0"/>
                <a:cs typeface="Arial" panose="020B0604020202020204" pitchFamily="34" charset="0"/>
              </a:rPr>
              <a:t>Do a make-and-take border or card using the newest collections.</a:t>
            </a:r>
          </a:p>
          <a:p>
            <a:pPr marR="0" lvl="0" algn="l" rtl="0">
              <a:lnSpc>
                <a:spcPct val="100000"/>
              </a:lnSpc>
              <a:spcBef>
                <a:spcPts val="0"/>
              </a:spcBef>
              <a:spcAft>
                <a:spcPts val="0"/>
              </a:spcAft>
              <a:buClr>
                <a:schemeClr val="dk1"/>
              </a:buClr>
              <a:buSzPts val="1400"/>
            </a:pPr>
            <a:endParaRPr lang="en-US" sz="14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400"/>
              <a:buChar char="•"/>
            </a:pPr>
            <a:r>
              <a:rPr lang="en-US" sz="1400" dirty="0">
                <a:solidFill>
                  <a:schemeClr val="dk1"/>
                </a:solidFill>
                <a:latin typeface="Arial" panose="020B0604020202020204" pitchFamily="34" charset="0"/>
                <a:cs typeface="Arial" panose="020B0604020202020204" pitchFamily="34" charset="0"/>
              </a:rPr>
              <a:t>Do a “try before you buy” with the new tools — you can combine this with the make-and-take.</a:t>
            </a:r>
          </a:p>
          <a:p>
            <a:pPr marR="0" lvl="0" algn="l" rtl="0">
              <a:lnSpc>
                <a:spcPct val="100000"/>
              </a:lnSpc>
              <a:spcBef>
                <a:spcPts val="0"/>
              </a:spcBef>
              <a:spcAft>
                <a:spcPts val="0"/>
              </a:spcAft>
              <a:buClr>
                <a:schemeClr val="dk1"/>
              </a:buClr>
              <a:buSzPts val="1400"/>
            </a:pPr>
            <a:endParaRPr sz="14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400"/>
              <a:buChar char="•"/>
            </a:pPr>
            <a:r>
              <a:rPr lang="en-US" sz="1400" dirty="0">
                <a:solidFill>
                  <a:schemeClr val="dk1"/>
                </a:solidFill>
                <a:latin typeface="Arial" panose="020B0604020202020204" pitchFamily="34" charset="0"/>
                <a:cs typeface="Arial" panose="020B0604020202020204" pitchFamily="34" charset="0"/>
              </a:rPr>
              <a:t>Host a tools technique class such as featuring the Original Border Maker System and newest cartridges.</a:t>
            </a:r>
          </a:p>
          <a:p>
            <a:pPr marR="0" lvl="0" algn="l" rtl="0">
              <a:lnSpc>
                <a:spcPct val="100000"/>
              </a:lnSpc>
              <a:spcBef>
                <a:spcPts val="0"/>
              </a:spcBef>
              <a:spcAft>
                <a:spcPts val="0"/>
              </a:spcAft>
              <a:buClr>
                <a:schemeClr val="dk1"/>
              </a:buClr>
              <a:buSzPts val="1400"/>
            </a:pPr>
            <a:endParaRPr sz="14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400"/>
              <a:buChar char="•"/>
            </a:pPr>
            <a:r>
              <a:rPr lang="en-US" sz="1400" dirty="0">
                <a:solidFill>
                  <a:schemeClr val="dk1"/>
                </a:solidFill>
                <a:latin typeface="Arial" panose="020B0604020202020204" pitchFamily="34" charset="0"/>
                <a:cs typeface="Arial" panose="020B0604020202020204" pitchFamily="34" charset="0"/>
              </a:rPr>
              <a:t>Host a card class. Take pre-orders in advance and hold the class at some point throughout your event.</a:t>
            </a:r>
          </a:p>
          <a:p>
            <a:pPr marL="285750" marR="0" lvl="0" indent="-285750" algn="l" rtl="0">
              <a:lnSpc>
                <a:spcPct val="100000"/>
              </a:lnSpc>
              <a:spcBef>
                <a:spcPts val="0"/>
              </a:spcBef>
              <a:spcAft>
                <a:spcPts val="0"/>
              </a:spcAft>
              <a:buClr>
                <a:schemeClr val="dk1"/>
              </a:buClr>
              <a:buSzPts val="1400"/>
              <a:buChar char="•"/>
            </a:pPr>
            <a:endParaRPr lang="en-US" sz="1400" dirty="0">
              <a:solidFill>
                <a:schemeClr val="dk1"/>
              </a:solidFill>
              <a:latin typeface="Arial" panose="020B0604020202020204" pitchFamily="34" charset="0"/>
              <a:cs typeface="Arial" panose="020B0604020202020204" pitchFamily="34" charset="0"/>
            </a:endParaRPr>
          </a:p>
          <a:p>
            <a:pPr marL="285750" lvl="0" indent="-285750">
              <a:buClr>
                <a:schemeClr val="dk1"/>
              </a:buClr>
              <a:buSzPts val="1400"/>
              <a:buChar char="•"/>
            </a:pPr>
            <a:r>
              <a:rPr lang="en-US" sz="1400" dirty="0">
                <a:solidFill>
                  <a:schemeClr val="dk1"/>
                </a:solidFill>
                <a:latin typeface="Arial" panose="020B0604020202020204" pitchFamily="34" charset="0"/>
                <a:cs typeface="Arial" panose="020B0604020202020204" pitchFamily="34" charset="0"/>
              </a:rPr>
              <a:t>Not sure what these events are but know that you want to do something? Use the following link to schedule time to chat with Advisor Success Coach Diane Lampert! </a:t>
            </a:r>
            <a:r>
              <a:rPr lang="en-US" sz="1400" dirty="0">
                <a:solidFill>
                  <a:schemeClr val="dk1"/>
                </a:solidFill>
                <a:latin typeface="Arial" panose="020B0604020202020204" pitchFamily="34" charset="0"/>
                <a:cs typeface="Arial" panose="020B0604020202020204" pitchFamily="34" charset="0"/>
                <a:hlinkClick r:id="rId3"/>
              </a:rPr>
              <a:t>http://calendly.com/creativememories/diane</a:t>
            </a:r>
            <a:endParaRPr lang="en-US" sz="1400" dirty="0">
              <a:solidFill>
                <a:schemeClr val="dk1"/>
              </a:solidFill>
              <a:latin typeface="Arial" panose="020B0604020202020204" pitchFamily="34" charset="0"/>
              <a:cs typeface="Arial" panose="020B0604020202020204" pitchFamily="34" charset="0"/>
            </a:endParaRPr>
          </a:p>
          <a:p>
            <a:pPr marL="285750" lvl="0" indent="-285750">
              <a:buClr>
                <a:schemeClr val="dk1"/>
              </a:buClr>
              <a:buSzPts val="1400"/>
              <a:buChar char="•"/>
            </a:pPr>
            <a:endParaRPr lang="en-US" sz="1400" dirty="0">
              <a:solidFill>
                <a:schemeClr val="dk1"/>
              </a:solidFill>
              <a:latin typeface="Arial" panose="020B0604020202020204" pitchFamily="34" charset="0"/>
              <a:cs typeface="Arial" panose="020B0604020202020204" pitchFamily="34" charset="0"/>
            </a:endParaRPr>
          </a:p>
          <a:p>
            <a:pPr marR="0" lvl="0" algn="l" rtl="0">
              <a:lnSpc>
                <a:spcPct val="100000"/>
              </a:lnSpc>
              <a:spcBef>
                <a:spcPts val="0"/>
              </a:spcBef>
              <a:spcAft>
                <a:spcPts val="0"/>
              </a:spcAft>
              <a:buClr>
                <a:schemeClr val="dk1"/>
              </a:buClr>
              <a:buSzPts val="1400"/>
            </a:pPr>
            <a:endParaRPr lang="en-US" sz="1400" dirty="0">
              <a:solidFill>
                <a:schemeClr val="dk1"/>
              </a:solidFill>
              <a:latin typeface="Arial" panose="020B0604020202020204" pitchFamily="34" charset="0"/>
              <a:cs typeface="Arial" panose="020B0604020202020204" pitchFamily="34" charset="0"/>
            </a:endParaRPr>
          </a:p>
          <a:p>
            <a:pPr marR="0" lvl="0" algn="l" rtl="0">
              <a:lnSpc>
                <a:spcPct val="100000"/>
              </a:lnSpc>
              <a:spcBef>
                <a:spcPts val="0"/>
              </a:spcBef>
              <a:spcAft>
                <a:spcPts val="0"/>
              </a:spcAft>
              <a:buClr>
                <a:schemeClr val="dk1"/>
              </a:buClr>
              <a:buSzPts val="1400"/>
            </a:pPr>
            <a:endParaRPr sz="1400" dirty="0">
              <a:solidFill>
                <a:schemeClr val="dk1"/>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ts val="350"/>
              <a:buFont typeface="Arial"/>
              <a:buNone/>
            </a:pPr>
            <a:endParaRPr dirty="0"/>
          </a:p>
        </p:txBody>
      </p:sp>
      <p:sp>
        <p:nvSpPr>
          <p:cNvPr id="273" name="Google Shape;273;p37"/>
          <p:cNvSpPr txBox="1"/>
          <p:nvPr/>
        </p:nvSpPr>
        <p:spPr>
          <a:xfrm>
            <a:off x="1067100" y="1754612"/>
            <a:ext cx="7009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dirty="0">
                <a:solidFill>
                  <a:schemeClr val="dk1"/>
                </a:solidFill>
                <a:latin typeface="Arial" panose="020B0604020202020204" pitchFamily="34" charset="0"/>
                <a:cs typeface="Arial" panose="020B0604020202020204" pitchFamily="34" charset="0"/>
              </a:rPr>
              <a:t>OTHER </a:t>
            </a:r>
            <a:r>
              <a:rPr lang="en-US" sz="2400" b="1" i="0" u="none" strike="noStrike" cap="none" dirty="0">
                <a:solidFill>
                  <a:schemeClr val="dk1"/>
                </a:solidFill>
                <a:latin typeface="Arial" panose="020B0604020202020204" pitchFamily="34" charset="0"/>
                <a:ea typeface="Arial"/>
                <a:cs typeface="Arial" panose="020B0604020202020204" pitchFamily="34" charset="0"/>
                <a:sym typeface="Arial"/>
              </a:rPr>
              <a:t>EVENT IDEAS</a:t>
            </a:r>
            <a:endParaRP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547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8"/>
          <p:cNvSpPr txBox="1"/>
          <p:nvPr/>
        </p:nvSpPr>
        <p:spPr>
          <a:xfrm>
            <a:off x="2149071" y="2194517"/>
            <a:ext cx="5186396" cy="3557398"/>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Project Recipe™ Kits and other NSD products!</a:t>
            </a:r>
            <a:endParaRPr sz="1200" dirty="0">
              <a:latin typeface="Arial" panose="020B0604020202020204" pitchFamily="34" charset="0"/>
              <a:cs typeface="Arial" panose="020B0604020202020204" pitchFamily="34" charset="0"/>
            </a:endParaRPr>
          </a:p>
          <a:p>
            <a:pPr marL="0" marR="0" lvl="0" indent="0"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Registration and customer gifts</a:t>
            </a:r>
            <a:endParaRPr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12-inch Trimmer</a:t>
            </a:r>
            <a:endParaRPr sz="1200" dirty="0">
              <a:latin typeface="Arial" panose="020B0604020202020204" pitchFamily="34" charset="0"/>
              <a:cs typeface="Arial" panose="020B0604020202020204" pitchFamily="34" charset="0"/>
            </a:endParaRPr>
          </a:p>
          <a:p>
            <a:pPr marL="0" marR="0" lvl="0" indent="0"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Tape Runners</a:t>
            </a:r>
            <a:endParaRPr sz="1200" dirty="0">
              <a:latin typeface="Arial" panose="020B0604020202020204" pitchFamily="34" charset="0"/>
              <a:cs typeface="Arial" panose="020B0604020202020204" pitchFamily="34" charset="0"/>
            </a:endParaRPr>
          </a:p>
          <a:p>
            <a:pPr marL="0" marR="0" lvl="0" indent="0"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Custom Cutting System Mat and Blades</a:t>
            </a:r>
            <a:endParaRPr sz="1200" dirty="0">
              <a:latin typeface="Arial" panose="020B0604020202020204" pitchFamily="34" charset="0"/>
              <a:cs typeface="Arial" panose="020B0604020202020204" pitchFamily="34" charset="0"/>
            </a:endParaRPr>
          </a:p>
          <a:p>
            <a:pPr marL="0" marR="0" lvl="0" indent="0"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en-US" sz="1200" dirty="0">
                <a:solidFill>
                  <a:schemeClr val="dk1"/>
                </a:solidFill>
                <a:latin typeface="Arial" panose="020B0604020202020204" pitchFamily="34" charset="0"/>
                <a:ea typeface="Arial"/>
                <a:cs typeface="Arial" panose="020B0604020202020204" pitchFamily="34" charset="0"/>
                <a:sym typeface="Arial"/>
              </a:rPr>
              <a:t>Original </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Border Maker System with Cartridges and Border Punches</a:t>
            </a:r>
            <a:endParaRPr sz="1200" dirty="0">
              <a:latin typeface="Arial" panose="020B0604020202020204" pitchFamily="34" charset="0"/>
              <a:cs typeface="Arial" panose="020B0604020202020204" pitchFamily="34" charset="0"/>
            </a:endParaRPr>
          </a:p>
          <a:p>
            <a:pPr marL="0" marR="0" lvl="0" indent="0"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Displays, including albums and border ideas</a:t>
            </a:r>
            <a:endParaRPr sz="1200" dirty="0">
              <a:latin typeface="Arial" panose="020B0604020202020204" pitchFamily="34" charset="0"/>
              <a:cs typeface="Arial" panose="020B0604020202020204" pitchFamily="34" charset="0"/>
            </a:endParaRPr>
          </a:p>
          <a:p>
            <a:pPr marL="0" marR="0" lvl="0" indent="0"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Project Recipe™ samples</a:t>
            </a:r>
            <a:endParaRPr sz="1200" dirty="0">
              <a:latin typeface="Arial" panose="020B0604020202020204" pitchFamily="34" charset="0"/>
              <a:cs typeface="Arial" panose="020B0604020202020204" pitchFamily="34" charset="0"/>
            </a:endParaRPr>
          </a:p>
          <a:p>
            <a:pPr marL="0" marR="0" lvl="0" indent="0"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Advisor-opportunity information for display</a:t>
            </a:r>
            <a:endParaRPr sz="1200" dirty="0">
              <a:latin typeface="Arial" panose="020B0604020202020204" pitchFamily="34" charset="0"/>
              <a:cs typeface="Arial" panose="020B0604020202020204" pitchFamily="34" charset="0"/>
            </a:endParaRPr>
          </a:p>
          <a:p>
            <a:pPr marL="0" marR="0" lvl="0" indent="0"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Stock to sell</a:t>
            </a:r>
            <a:r>
              <a:rPr lang="en-US" sz="1200" dirty="0">
                <a:solidFill>
                  <a:schemeClr val="dk1"/>
                </a:solidFill>
                <a:latin typeface="Arial" panose="020B0604020202020204" pitchFamily="34" charset="0"/>
                <a:ea typeface="Arial"/>
                <a:cs typeface="Arial" panose="020B0604020202020204" pitchFamily="34" charset="0"/>
                <a:sym typeface="Arial"/>
              </a:rPr>
              <a:t> and </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customer pre-orders</a:t>
            </a:r>
            <a:endParaRPr sz="1200" dirty="0">
              <a:latin typeface="Arial" panose="020B0604020202020204" pitchFamily="34" charset="0"/>
              <a:cs typeface="Arial" panose="020B0604020202020204" pitchFamily="34" charset="0"/>
            </a:endParaRPr>
          </a:p>
          <a:p>
            <a:pPr marL="0" marR="0" lvl="0" indent="0"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Order forms, catalogs, </a:t>
            </a:r>
            <a:r>
              <a:rPr lang="en-US" sz="1200" dirty="0">
                <a:solidFill>
                  <a:schemeClr val="dk1"/>
                </a:solidFill>
                <a:latin typeface="Arial" panose="020B0604020202020204" pitchFamily="34" charset="0"/>
                <a:ea typeface="Arial"/>
                <a:cs typeface="Arial" panose="020B0604020202020204" pitchFamily="34" charset="0"/>
                <a:sym typeface="Arial"/>
              </a:rPr>
              <a:t>w</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ish </a:t>
            </a:r>
            <a:r>
              <a:rPr lang="en-US" sz="1200" dirty="0">
                <a:solidFill>
                  <a:schemeClr val="dk1"/>
                </a:solidFill>
                <a:latin typeface="Arial" panose="020B0604020202020204" pitchFamily="34" charset="0"/>
                <a:ea typeface="Arial"/>
                <a:cs typeface="Arial" panose="020B0604020202020204" pitchFamily="34" charset="0"/>
                <a:sym typeface="Arial"/>
              </a:rPr>
              <a:t>li</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sts</a:t>
            </a:r>
            <a:endParaRPr sz="1200" dirty="0">
              <a:latin typeface="Arial" panose="020B0604020202020204" pitchFamily="34" charset="0"/>
              <a:cs typeface="Arial" panose="020B0604020202020204" pitchFamily="34" charset="0"/>
            </a:endParaRPr>
          </a:p>
          <a:p>
            <a:pPr marL="0" marR="0" lvl="0" indent="0"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Music — discuss options and decide on customer preferences</a:t>
            </a:r>
            <a:endParaRPr sz="1200" dirty="0">
              <a:latin typeface="Arial" panose="020B0604020202020204" pitchFamily="34" charset="0"/>
              <a:cs typeface="Arial" panose="020B0604020202020204" pitchFamily="34" charset="0"/>
            </a:endParaRPr>
          </a:p>
          <a:p>
            <a:pPr marL="0" marR="0" lvl="0" indent="0"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Event registration list</a:t>
            </a:r>
            <a:endParaRPr sz="1200" dirty="0">
              <a:latin typeface="Arial" panose="020B0604020202020204" pitchFamily="34" charset="0"/>
              <a:cs typeface="Arial" panose="020B0604020202020204" pitchFamily="34" charset="0"/>
            </a:endParaRPr>
          </a:p>
          <a:p>
            <a:pPr marL="0" marR="0" lvl="0" indent="0"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Future workshops booking sheet</a:t>
            </a:r>
            <a:endParaRPr sz="1200" dirty="0">
              <a:latin typeface="Arial" panose="020B0604020202020204" pitchFamily="34" charset="0"/>
              <a:cs typeface="Arial" panose="020B0604020202020204" pitchFamily="34" charset="0"/>
            </a:endParaRPr>
          </a:p>
          <a:p>
            <a:pPr marL="0" marR="0" lvl="0" indent="0"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Cash to make change</a:t>
            </a:r>
            <a:endParaRPr sz="1200" dirty="0">
              <a:latin typeface="Arial" panose="020B0604020202020204" pitchFamily="34" charset="0"/>
              <a:cs typeface="Arial" panose="020B0604020202020204" pitchFamily="34" charset="0"/>
            </a:endParaRPr>
          </a:p>
          <a:p>
            <a:pPr marL="0" marR="0" lvl="0" indent="0"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Tablecloths, easels</a:t>
            </a:r>
            <a:endParaRPr sz="1200" dirty="0">
              <a:latin typeface="Arial" panose="020B0604020202020204" pitchFamily="34" charset="0"/>
              <a:cs typeface="Arial" panose="020B0604020202020204" pitchFamily="34" charset="0"/>
            </a:endParaRPr>
          </a:p>
          <a:p>
            <a:pPr marL="0" marR="0" lvl="0" indent="0"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Prizes, tickets, bags for tickets</a:t>
            </a:r>
            <a:endParaRPr sz="1200" dirty="0">
              <a:latin typeface="Arial" panose="020B0604020202020204" pitchFamily="34" charset="0"/>
              <a:cs typeface="Arial" panose="020B0604020202020204" pitchFamily="34" charset="0"/>
            </a:endParaRPr>
          </a:p>
          <a:p>
            <a:pPr>
              <a:buClr>
                <a:schemeClr val="dk1"/>
              </a:buClr>
              <a:buSzPts val="1400"/>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Table setting supplies, scissors, tape, </a:t>
            </a:r>
            <a:r>
              <a:rPr lang="en-US" sz="1200" dirty="0">
                <a:solidFill>
                  <a:schemeClr val="dk1"/>
                </a:solidFill>
                <a:latin typeface="Arial" panose="020B0604020202020204" pitchFamily="34" charset="0"/>
                <a:ea typeface="Arial"/>
                <a:cs typeface="Arial" panose="020B0604020202020204" pitchFamily="34" charset="0"/>
                <a:sym typeface="Arial"/>
              </a:rPr>
              <a:t>trash bins</a:t>
            </a:r>
            <a:br>
              <a:rPr lang="en-US" sz="1200" dirty="0">
                <a:solidFill>
                  <a:schemeClr val="dk1"/>
                </a:solidFill>
                <a:latin typeface="Arial" panose="020B0604020202020204" pitchFamily="34" charset="0"/>
                <a:ea typeface="Arial"/>
                <a:cs typeface="Arial" panose="020B0604020202020204" pitchFamily="34" charset="0"/>
                <a:sym typeface="Arial"/>
              </a:rPr>
            </a:br>
            <a:r>
              <a:rPr lang="en-US" sz="1200" dirty="0">
                <a:solidFill>
                  <a:schemeClr val="dk1"/>
                </a:solidFill>
                <a:latin typeface="Arial" panose="020B0604020202020204" pitchFamily="34" charset="0"/>
                <a:ea typeface="Arial"/>
                <a:cs typeface="Arial" panose="020B0604020202020204" pitchFamily="34" charset="0"/>
                <a:sym typeface="Arial"/>
              </a:rPr>
              <a:t>❏ Masks</a:t>
            </a:r>
            <a:br>
              <a:rPr lang="en-US" sz="1200" dirty="0">
                <a:solidFill>
                  <a:schemeClr val="dk1"/>
                </a:solidFill>
                <a:latin typeface="Arial" panose="020B0604020202020204" pitchFamily="34" charset="0"/>
                <a:ea typeface="Arial"/>
                <a:cs typeface="Arial" panose="020B0604020202020204" pitchFamily="34" charset="0"/>
                <a:sym typeface="Arial"/>
              </a:rPr>
            </a:br>
            <a:r>
              <a:rPr lang="en-US" sz="1200" dirty="0">
                <a:solidFill>
                  <a:schemeClr val="dk1"/>
                </a:solidFill>
                <a:latin typeface="Arial" panose="020B0604020202020204" pitchFamily="34" charset="0"/>
                <a:ea typeface="Arial"/>
                <a:cs typeface="Arial" panose="020B0604020202020204" pitchFamily="34" charset="0"/>
                <a:sym typeface="Arial"/>
              </a:rPr>
              <a:t>❏ Hand sanitizer </a:t>
            </a:r>
          </a:p>
          <a:p>
            <a:pPr algn="ctr">
              <a:buClr>
                <a:schemeClr val="dk1"/>
              </a:buClr>
              <a:buSzPts val="1400"/>
            </a:pPr>
            <a:endParaRPr lang="en-US" sz="1100"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1400"/>
              <a:buFont typeface="Arial"/>
              <a:buNone/>
            </a:pPr>
            <a:endParaRPr lang="en-US" sz="11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1400"/>
              <a:buFont typeface="Arial"/>
              <a:buNone/>
            </a:pPr>
            <a:endParaRPr sz="1100" dirty="0">
              <a:latin typeface="Arial" panose="020B0604020202020204" pitchFamily="34" charset="0"/>
              <a:cs typeface="Arial" panose="020B0604020202020204" pitchFamily="34" charset="0"/>
            </a:endParaRPr>
          </a:p>
        </p:txBody>
      </p:sp>
      <p:sp>
        <p:nvSpPr>
          <p:cNvPr id="279" name="Google Shape;279;p38"/>
          <p:cNvSpPr txBox="1"/>
          <p:nvPr/>
        </p:nvSpPr>
        <p:spPr>
          <a:xfrm>
            <a:off x="685835" y="1785579"/>
            <a:ext cx="8112868" cy="46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PACKING CHECKLIST</a:t>
            </a:r>
            <a:endParaRPr dirty="0"/>
          </a:p>
        </p:txBody>
      </p:sp>
    </p:spTree>
    <p:extLst>
      <p:ext uri="{BB962C8B-B14F-4D97-AF65-F5344CB8AC3E}">
        <p14:creationId xmlns:p14="http://schemas.microsoft.com/office/powerpoint/2010/main" val="227070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1"/>
          <p:cNvSpPr txBox="1"/>
          <p:nvPr/>
        </p:nvSpPr>
        <p:spPr>
          <a:xfrm>
            <a:off x="866898" y="1763486"/>
            <a:ext cx="7398327" cy="441861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
              <a:buFont typeface="Arial"/>
              <a:buNone/>
            </a:pPr>
            <a:endParaRPr sz="20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500"/>
              <a:buFont typeface="Arial"/>
              <a:buNone/>
            </a:pPr>
            <a:r>
              <a:rPr lang="en-US" sz="2000" b="1" i="0" u="none" strike="noStrike" cap="none" dirty="0">
                <a:solidFill>
                  <a:schemeClr val="dk1"/>
                </a:solidFill>
                <a:latin typeface="Arial" panose="020B0604020202020204" pitchFamily="34" charset="0"/>
                <a:ea typeface="Arial"/>
                <a:cs typeface="Arial" panose="020B0604020202020204" pitchFamily="34" charset="0"/>
                <a:sym typeface="Arial"/>
              </a:rPr>
              <a:t>HOW TO USE THIS GUIDE</a:t>
            </a:r>
          </a:p>
          <a:p>
            <a:pPr marL="0" marR="0" lvl="0" indent="0" algn="ctr" rtl="0">
              <a:lnSpc>
                <a:spcPct val="100000"/>
              </a:lnSpc>
              <a:spcBef>
                <a:spcPts val="0"/>
              </a:spcBef>
              <a:spcAft>
                <a:spcPts val="0"/>
              </a:spcAft>
              <a:buClr>
                <a:schemeClr val="dk1"/>
              </a:buClr>
              <a:buSzPts val="500"/>
              <a:buFont typeface="Arial"/>
              <a:buNone/>
            </a:pPr>
            <a:endParaRPr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285750" marR="0" lvl="0" indent="-285750" algn="ctr" rtl="0">
              <a:lnSpc>
                <a:spcPct val="100000"/>
              </a:lnSpc>
              <a:spcBef>
                <a:spcPts val="0"/>
              </a:spcBef>
              <a:spcAft>
                <a:spcPts val="0"/>
              </a:spcAft>
              <a:buClr>
                <a:schemeClr val="dk1"/>
              </a:buClr>
              <a:buSzPts val="1800"/>
              <a:buFont typeface="Arial"/>
              <a:buChar char="•"/>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Use the Event Planning Checklist on the next page, noting dates to complete tasks in your diary/calendar.</a:t>
            </a:r>
            <a:endParaRPr dirty="0">
              <a:latin typeface="Arial" panose="020B0604020202020204" pitchFamily="34" charset="0"/>
              <a:cs typeface="Arial" panose="020B0604020202020204" pitchFamily="34" charset="0"/>
            </a:endParaRPr>
          </a:p>
          <a:p>
            <a:pPr marL="285750" marR="0" lvl="0" indent="-285750" algn="ctr" rtl="0">
              <a:lnSpc>
                <a:spcPct val="100000"/>
              </a:lnSpc>
              <a:spcBef>
                <a:spcPts val="0"/>
              </a:spcBef>
              <a:spcAft>
                <a:spcPts val="0"/>
              </a:spcAft>
              <a:buClr>
                <a:schemeClr val="dk1"/>
              </a:buClr>
              <a:buSzPts val="1800"/>
              <a:buFont typeface="Arial"/>
              <a:buChar char="•"/>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Work through each page of this guide, filling in the planning questions as you go.</a:t>
            </a:r>
            <a:endParaRPr dirty="0">
              <a:latin typeface="Arial" panose="020B0604020202020204" pitchFamily="34" charset="0"/>
              <a:cs typeface="Arial" panose="020B0604020202020204" pitchFamily="34" charset="0"/>
            </a:endParaRPr>
          </a:p>
          <a:p>
            <a:pPr marL="285750" marR="0" lvl="0" indent="-285750" algn="ctr" rtl="0">
              <a:lnSpc>
                <a:spcPct val="100000"/>
              </a:lnSpc>
              <a:spcBef>
                <a:spcPts val="0"/>
              </a:spcBef>
              <a:spcAft>
                <a:spcPts val="0"/>
              </a:spcAft>
              <a:buClr>
                <a:schemeClr val="dk1"/>
              </a:buClr>
              <a:buSzPts val="1800"/>
              <a:buFont typeface="Arial"/>
              <a:buChar char="•"/>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Use the other flyers, templates and printable resources available to you on the 2021 NSD Advisor page (you’ll find the link in the Advisor </a:t>
            </a:r>
            <a:r>
              <a:rPr lang="en-US" dirty="0">
                <a:solidFill>
                  <a:schemeClr val="dk1"/>
                </a:solidFill>
                <a:latin typeface="Arial" panose="020B0604020202020204" pitchFamily="34" charset="0"/>
                <a:cs typeface="Arial" panose="020B0604020202020204" pitchFamily="34" charset="0"/>
              </a:rPr>
              <a:t>HQ</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 </a:t>
            </a:r>
            <a:endParaRPr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40218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7"/>
          <p:cNvSpPr txBox="1"/>
          <p:nvPr/>
        </p:nvSpPr>
        <p:spPr>
          <a:xfrm>
            <a:off x="537519" y="2967300"/>
            <a:ext cx="8068962" cy="1249759"/>
          </a:xfrm>
          <a:prstGeom prst="rect">
            <a:avLst/>
          </a:prstGeom>
          <a:noFill/>
          <a:ln>
            <a:noFill/>
          </a:ln>
        </p:spPr>
        <p:txBody>
          <a:bodyPr spcFirstLastPara="1" wrap="square" lIns="91425" tIns="45700" rIns="91425" bIns="45700" anchor="t" anchorCtr="0">
            <a:noAutofit/>
          </a:bodyPr>
          <a:lstStyle/>
          <a:p>
            <a:pPr lvl="0" algn="ctr">
              <a:buClr>
                <a:schemeClr val="dk1"/>
              </a:buClr>
              <a:buSzPts val="1400"/>
            </a:pPr>
            <a:r>
              <a:rPr lang="en-US" sz="2000" dirty="0">
                <a:solidFill>
                  <a:schemeClr val="dk1"/>
                </a:solidFill>
                <a:latin typeface="Arial" panose="020B0604020202020204" pitchFamily="34" charset="0"/>
                <a:cs typeface="Arial" panose="020B0604020202020204" pitchFamily="34" charset="0"/>
              </a:rPr>
              <a:t>If you have any additional questions or need help planning your 2021 NSD event write to us at </a:t>
            </a:r>
            <a:r>
              <a:rPr lang="en-US" sz="2000" dirty="0">
                <a:solidFill>
                  <a:schemeClr val="dk1"/>
                </a:solidFill>
                <a:latin typeface="Arial" panose="020B0604020202020204" pitchFamily="34" charset="0"/>
                <a:cs typeface="Arial" panose="020B0604020202020204" pitchFamily="34" charset="0"/>
                <a:hlinkClick r:id="rId3"/>
              </a:rPr>
              <a:t>Coach@CreativeMemories.com</a:t>
            </a:r>
            <a:r>
              <a:rPr lang="en-US" sz="2000" dirty="0">
                <a:solidFill>
                  <a:schemeClr val="dk1"/>
                </a:solidFill>
                <a:latin typeface="Arial" panose="020B0604020202020204" pitchFamily="34" charset="0"/>
                <a:cs typeface="Arial" panose="020B0604020202020204" pitchFamily="34" charset="0"/>
              </a:rPr>
              <a:t>!</a:t>
            </a:r>
          </a:p>
          <a:p>
            <a:pPr lvl="0">
              <a:buClr>
                <a:schemeClr val="dk1"/>
              </a:buClr>
              <a:buSzPts val="1400"/>
            </a:pPr>
            <a:endParaRPr lang="en-US" sz="1400" dirty="0">
              <a:solidFill>
                <a:schemeClr val="dk1"/>
              </a:solidFill>
              <a:latin typeface="Arial" panose="020B0604020202020204" pitchFamily="34" charset="0"/>
              <a:cs typeface="Arial" panose="020B0604020202020204" pitchFamily="34" charset="0"/>
            </a:endParaRPr>
          </a:p>
          <a:p>
            <a:pPr marR="0" lvl="0" algn="l" rtl="0">
              <a:lnSpc>
                <a:spcPct val="100000"/>
              </a:lnSpc>
              <a:spcBef>
                <a:spcPts val="0"/>
              </a:spcBef>
              <a:spcAft>
                <a:spcPts val="0"/>
              </a:spcAft>
              <a:buClr>
                <a:schemeClr val="dk1"/>
              </a:buClr>
              <a:buSzPts val="1400"/>
            </a:pPr>
            <a:endParaRPr lang="en-US" sz="1400" dirty="0">
              <a:solidFill>
                <a:schemeClr val="dk1"/>
              </a:solidFill>
              <a:latin typeface="Arial" panose="020B0604020202020204" pitchFamily="34" charset="0"/>
              <a:cs typeface="Arial" panose="020B0604020202020204" pitchFamily="34" charset="0"/>
            </a:endParaRPr>
          </a:p>
          <a:p>
            <a:pPr marR="0" lvl="0" algn="l" rtl="0">
              <a:lnSpc>
                <a:spcPct val="100000"/>
              </a:lnSpc>
              <a:spcBef>
                <a:spcPts val="0"/>
              </a:spcBef>
              <a:spcAft>
                <a:spcPts val="0"/>
              </a:spcAft>
              <a:buClr>
                <a:schemeClr val="dk1"/>
              </a:buClr>
              <a:buSzPts val="1400"/>
            </a:pPr>
            <a:endParaRPr sz="1400" dirty="0">
              <a:solidFill>
                <a:schemeClr val="dk1"/>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ts val="350"/>
              <a:buFont typeface="Arial"/>
              <a:buNone/>
            </a:pPr>
            <a:endParaRPr dirty="0"/>
          </a:p>
        </p:txBody>
      </p:sp>
      <p:sp>
        <p:nvSpPr>
          <p:cNvPr id="273" name="Google Shape;273;p37"/>
          <p:cNvSpPr txBox="1"/>
          <p:nvPr/>
        </p:nvSpPr>
        <p:spPr>
          <a:xfrm>
            <a:off x="1067100" y="2323023"/>
            <a:ext cx="7009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dirty="0">
                <a:solidFill>
                  <a:schemeClr val="dk1"/>
                </a:solidFill>
                <a:latin typeface="Arial" panose="020B0604020202020204" pitchFamily="34" charset="0"/>
                <a:cs typeface="Arial" panose="020B0604020202020204" pitchFamily="34" charset="0"/>
              </a:rPr>
              <a:t>You’ve Got This!</a:t>
            </a:r>
            <a:endParaRP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05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2"/>
          <p:cNvSpPr txBox="1"/>
          <p:nvPr/>
        </p:nvSpPr>
        <p:spPr>
          <a:xfrm>
            <a:off x="878773" y="1818512"/>
            <a:ext cx="7386453" cy="2991483"/>
          </a:xfrm>
          <a:prstGeom prst="rect">
            <a:avLst/>
          </a:prstGeom>
          <a:noFill/>
          <a:ln>
            <a:noFill/>
          </a:ln>
        </p:spPr>
        <p:txBody>
          <a:bodyPr spcFirstLastPara="1" wrap="square" lIns="91425" tIns="45700" rIns="91425" bIns="45700" anchor="t" anchorCtr="0">
            <a:noAutofit/>
          </a:bodyPr>
          <a:lstStyle/>
          <a:p>
            <a:pPr lvl="0" algn="ctr">
              <a:buClr>
                <a:schemeClr val="dk1"/>
              </a:buClr>
              <a:buSzPts val="1800"/>
            </a:pPr>
            <a:r>
              <a:rPr lang="en-US" dirty="0">
                <a:latin typeface="Arial" panose="020B0604020202020204" pitchFamily="34" charset="0"/>
                <a:cs typeface="Arial" panose="020B0604020202020204" pitchFamily="34" charset="0"/>
              </a:rPr>
              <a:t>You may choose to hold one event or several events during March, April and May.</a:t>
            </a:r>
          </a:p>
          <a:p>
            <a:pPr lvl="0" algn="ctr">
              <a:buClr>
                <a:schemeClr val="dk1"/>
              </a:buClr>
              <a:buSzPts val="1800"/>
            </a:pPr>
            <a:endParaRPr lang="en-US" dirty="0">
              <a:solidFill>
                <a:schemeClr val="dk1"/>
              </a:solidFill>
              <a:latin typeface="Arial" panose="020B0604020202020204" pitchFamily="34" charset="0"/>
              <a:ea typeface="Arial"/>
              <a:cs typeface="Arial" panose="020B0604020202020204" pitchFamily="34" charset="0"/>
              <a:sym typeface="Arial"/>
            </a:endParaRPr>
          </a:p>
          <a:p>
            <a:pPr lvl="0" algn="ctr">
              <a:buClr>
                <a:schemeClr val="dk1"/>
              </a:buClr>
              <a:buSzPts val="1800"/>
            </a:pPr>
            <a:r>
              <a:rPr lang="en-US" dirty="0">
                <a:solidFill>
                  <a:schemeClr val="dk1"/>
                </a:solidFill>
                <a:latin typeface="Arial" panose="020B0604020202020204" pitchFamily="34" charset="0"/>
                <a:ea typeface="Arial"/>
                <a:cs typeface="Arial" panose="020B0604020202020204" pitchFamily="34" charset="0"/>
                <a:sym typeface="Arial"/>
              </a:rPr>
              <a:t>NSD</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 event suggestions include: </a:t>
            </a:r>
            <a:r>
              <a:rPr lang="en-US" dirty="0">
                <a:solidFill>
                  <a:schemeClr val="dk1"/>
                </a:solidFill>
                <a:latin typeface="Arial" panose="020B0604020202020204" pitchFamily="34" charset="0"/>
                <a:ea typeface="Arial"/>
                <a:cs typeface="Arial" panose="020B0604020202020204" pitchFamily="34" charset="0"/>
                <a:sym typeface="Arial"/>
              </a:rPr>
              <a:t>virtual event (see Virtual NSD Event Guide),</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10</a:t>
            </a:r>
            <a:r>
              <a:rPr lang="en-US" dirty="0">
                <a:solidFill>
                  <a:schemeClr val="dk1"/>
                </a:solidFill>
                <a:latin typeface="Arial" panose="020B0604020202020204" pitchFamily="34" charset="0"/>
                <a:cs typeface="Arial" panose="020B0604020202020204" pitchFamily="34" charset="0"/>
              </a:rPr>
              <a:t>-</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hour crop, 12</a:t>
            </a:r>
            <a:r>
              <a:rPr lang="en-US" dirty="0">
                <a:solidFill>
                  <a:schemeClr val="dk1"/>
                </a:solidFill>
                <a:latin typeface="Arial" panose="020B0604020202020204" pitchFamily="34" charset="0"/>
                <a:cs typeface="Arial" panose="020B0604020202020204" pitchFamily="34" charset="0"/>
              </a:rPr>
              <a:t>-</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hour crop, </a:t>
            </a:r>
            <a:r>
              <a:rPr lang="en-US" dirty="0">
                <a:solidFill>
                  <a:schemeClr val="dk1"/>
                </a:solidFill>
                <a:latin typeface="Arial" panose="020B0604020202020204" pitchFamily="34" charset="0"/>
                <a:cs typeface="Arial" panose="020B0604020202020204" pitchFamily="34" charset="0"/>
              </a:rPr>
              <a:t>two</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-day crop (guests attend </a:t>
            </a:r>
            <a:r>
              <a:rPr lang="en-US" dirty="0">
                <a:solidFill>
                  <a:schemeClr val="dk1"/>
                </a:solidFill>
                <a:latin typeface="Arial" panose="020B0604020202020204" pitchFamily="34" charset="0"/>
                <a:cs typeface="Arial" panose="020B0604020202020204" pitchFamily="34" charset="0"/>
              </a:rPr>
              <a:t>one</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 or </a:t>
            </a:r>
            <a:r>
              <a:rPr lang="en-US" dirty="0">
                <a:solidFill>
                  <a:schemeClr val="dk1"/>
                </a:solidFill>
                <a:latin typeface="Arial" panose="020B0604020202020204" pitchFamily="34" charset="0"/>
                <a:cs typeface="Arial" panose="020B0604020202020204" pitchFamily="34" charset="0"/>
              </a:rPr>
              <a:t>two</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 days), weekend retreat. </a:t>
            </a: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800"/>
              <a:buFont typeface="Arial"/>
              <a:buNone/>
            </a:pPr>
            <a:endParaRPr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1800"/>
              <a:buFont typeface="Arial"/>
              <a:buNone/>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My event type/duration: _________________________________</a:t>
            </a:r>
          </a:p>
          <a:p>
            <a:pPr marL="0" marR="0" lvl="0" indent="0" algn="ctr" rtl="0">
              <a:lnSpc>
                <a:spcPct val="100000"/>
              </a:lnSpc>
              <a:spcBef>
                <a:spcPts val="0"/>
              </a:spcBef>
              <a:spcAft>
                <a:spcPts val="0"/>
              </a:spcAft>
              <a:buClr>
                <a:schemeClr val="dk1"/>
              </a:buClr>
              <a:buSzPts val="1800"/>
              <a:buFont typeface="Arial"/>
              <a:buNone/>
            </a:pP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800"/>
              <a:buFont typeface="Arial"/>
              <a:buNone/>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My event date(s): _______________________________________</a:t>
            </a:r>
            <a:endParaRPr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7A66889-0BE5-E141-89C7-33309AA401BF}"/>
              </a:ext>
            </a:extLst>
          </p:cNvPr>
          <p:cNvSpPr txBox="1"/>
          <p:nvPr/>
        </p:nvSpPr>
        <p:spPr>
          <a:xfrm>
            <a:off x="878774" y="4885482"/>
            <a:ext cx="7386452" cy="1077218"/>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Don’t forget to submit your events so that they appear on the Creative Memories website! Click the link below to learn how to submit your events!</a:t>
            </a:r>
          </a:p>
          <a:p>
            <a:pPr algn="ctr"/>
            <a:r>
              <a:rPr lang="en-US" sz="1600" dirty="0">
                <a:latin typeface="Arial" panose="020B0604020202020204" pitchFamily="34" charset="0"/>
                <a:cs typeface="Arial" panose="020B0604020202020204" pitchFamily="34" charset="0"/>
                <a:hlinkClick r:id="rId3"/>
              </a:rPr>
              <a:t>https://creativememories.wistia.com/medias/2sn5p7ang5</a:t>
            </a: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48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p:nvPr/>
        </p:nvSpPr>
        <p:spPr>
          <a:xfrm>
            <a:off x="687247" y="1728337"/>
            <a:ext cx="8112868" cy="46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EVENT PLANNING CHECKLIST</a:t>
            </a:r>
            <a:endParaRPr dirty="0"/>
          </a:p>
        </p:txBody>
      </p:sp>
      <p:sp>
        <p:nvSpPr>
          <p:cNvPr id="82" name="Google Shape;82;p13"/>
          <p:cNvSpPr txBox="1"/>
          <p:nvPr/>
        </p:nvSpPr>
        <p:spPr>
          <a:xfrm>
            <a:off x="1187978" y="2190001"/>
            <a:ext cx="3286013" cy="37215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6 weeks </a:t>
            </a:r>
            <a:r>
              <a:rPr lang="en-US" sz="1200" b="1" dirty="0">
                <a:solidFill>
                  <a:schemeClr val="dk1"/>
                </a:solidFill>
                <a:latin typeface="Arial" panose="020B0604020202020204" pitchFamily="34" charset="0"/>
                <a:ea typeface="Arial"/>
                <a:cs typeface="Arial" panose="020B0604020202020204" pitchFamily="34" charset="0"/>
                <a:sym typeface="Arial"/>
              </a:rPr>
              <a:t>before</a:t>
            </a: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a:t>
            </a:r>
            <a:endParaRPr sz="12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Set the date and venue. </a:t>
            </a:r>
            <a:endParaRPr sz="12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Get familiar with </a:t>
            </a:r>
            <a:r>
              <a:rPr lang="en-US" sz="1200" dirty="0">
                <a:solidFill>
                  <a:schemeClr val="dk1"/>
                </a:solidFill>
                <a:latin typeface="Arial" panose="020B0604020202020204" pitchFamily="34" charset="0"/>
                <a:ea typeface="Arial"/>
                <a:cs typeface="Arial" panose="020B0604020202020204" pitchFamily="34" charset="0"/>
                <a:sym typeface="Arial"/>
              </a:rPr>
              <a:t>NSD</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products. </a:t>
            </a:r>
            <a:endParaRPr sz="12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Set the registration fee. </a:t>
            </a:r>
            <a:endParaRPr sz="12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Set your event theme. </a:t>
            </a:r>
            <a:endParaRPr sz="1200" dirty="0">
              <a:solidFill>
                <a:srgbClr val="00B0F0"/>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Write your guest list. </a:t>
            </a:r>
            <a:endParaRPr sz="12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Create and send your invitations. </a:t>
            </a:r>
            <a:endParaRPr sz="12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400"/>
              <a:buFont typeface="Arial"/>
              <a:buNone/>
            </a:pPr>
            <a:endParaRPr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ts val="1400"/>
              <a:buFont typeface="Arial"/>
              <a:buNone/>
            </a:pP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3-4 weeks </a:t>
            </a:r>
            <a:r>
              <a:rPr lang="en-US" sz="1200" b="1" dirty="0">
                <a:solidFill>
                  <a:schemeClr val="dk1"/>
                </a:solidFill>
                <a:latin typeface="Arial" panose="020B0604020202020204" pitchFamily="34" charset="0"/>
                <a:ea typeface="Arial"/>
                <a:cs typeface="Arial" panose="020B0604020202020204" pitchFamily="34" charset="0"/>
                <a:sym typeface="Arial"/>
              </a:rPr>
              <a:t>before</a:t>
            </a: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a:t>
            </a:r>
            <a:endParaRPr sz="1200" b="1"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Collect pre-orders. </a:t>
            </a:r>
            <a:endParaRPr sz="12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Order products for your event.</a:t>
            </a:r>
            <a:endParaRPr sz="12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Confirm attendance </a:t>
            </a:r>
            <a:r>
              <a:rPr lang="en-US" sz="1200" b="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(confirmation letter provided).</a:t>
            </a:r>
            <a:endParaRPr sz="1200" dirty="0">
              <a:solidFill>
                <a:schemeClr val="accent6">
                  <a:lumMod val="50000"/>
                </a:schemeClr>
              </a:solidFill>
              <a:latin typeface="Arial" panose="020B0604020202020204" pitchFamily="34" charset="0"/>
              <a:cs typeface="Arial" panose="020B0604020202020204" pitchFamily="34" charset="0"/>
            </a:endParaRPr>
          </a:p>
          <a:p>
            <a:pPr marL="342900" marR="0" lvl="0" indent="-254000" algn="l" rtl="0">
              <a:lnSpc>
                <a:spcPct val="100000"/>
              </a:lnSpc>
              <a:spcBef>
                <a:spcPts val="0"/>
              </a:spcBef>
              <a:spcAft>
                <a:spcPts val="0"/>
              </a:spcAft>
              <a:buClr>
                <a:schemeClr val="dk1"/>
              </a:buClr>
              <a:buSzPts val="1400"/>
              <a:buFont typeface="Noto Sans Symbols"/>
              <a:buNone/>
            </a:pPr>
            <a:endParaRPr sz="1200" b="0" i="0" u="none" strike="noStrike" cap="none" dirty="0">
              <a:solidFill>
                <a:srgbClr val="00B0F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rgbClr val="000000"/>
                </a:solidFill>
                <a:latin typeface="Arial" panose="020B0604020202020204" pitchFamily="34" charset="0"/>
                <a:ea typeface="Arial"/>
                <a:cs typeface="Arial" panose="020B0604020202020204" pitchFamily="34" charset="0"/>
                <a:sym typeface="Arial"/>
              </a:rPr>
              <a:t>2 weeks </a:t>
            </a:r>
            <a:r>
              <a:rPr lang="en-US" sz="1200" b="1" dirty="0">
                <a:solidFill>
                  <a:srgbClr val="000000"/>
                </a:solidFill>
                <a:latin typeface="Arial" panose="020B0604020202020204" pitchFamily="34" charset="0"/>
                <a:ea typeface="Arial"/>
                <a:cs typeface="Arial" panose="020B0604020202020204" pitchFamily="34" charset="0"/>
                <a:sym typeface="Arial"/>
              </a:rPr>
              <a:t>before</a:t>
            </a:r>
            <a:r>
              <a:rPr lang="en-US" sz="1200" b="1" i="0" u="none" strike="noStrike" cap="none" dirty="0">
                <a:solidFill>
                  <a:srgbClr val="000000"/>
                </a:solidFill>
                <a:latin typeface="Arial" panose="020B0604020202020204" pitchFamily="34" charset="0"/>
                <a:ea typeface="Arial"/>
                <a:cs typeface="Arial" panose="020B0604020202020204" pitchFamily="34" charset="0"/>
                <a:sym typeface="Arial"/>
              </a:rPr>
              <a:t>:</a:t>
            </a:r>
            <a:endParaRPr sz="12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Create your event schedule </a:t>
            </a:r>
            <a:r>
              <a:rPr lang="en-US" sz="1200" b="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(sample agenda provided).</a:t>
            </a:r>
            <a:endParaRPr sz="1200" dirty="0">
              <a:solidFill>
                <a:schemeClr val="accent6">
                  <a:lumMod val="50000"/>
                </a:schemeClr>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Set your event goals.</a:t>
            </a:r>
            <a:endParaRPr sz="1200" dirty="0">
              <a:solidFill>
                <a:srgbClr val="C00000"/>
              </a:solidFill>
              <a:latin typeface="Arial" panose="020B0604020202020204" pitchFamily="34" charset="0"/>
              <a:cs typeface="Arial" panose="020B0604020202020204" pitchFamily="34" charset="0"/>
            </a:endParaRPr>
          </a:p>
          <a:p>
            <a:pPr marL="342900" marR="0" lvl="0" indent="-254000" algn="l" rtl="0">
              <a:lnSpc>
                <a:spcPct val="100000"/>
              </a:lnSpc>
              <a:spcBef>
                <a:spcPts val="0"/>
              </a:spcBef>
              <a:spcAft>
                <a:spcPts val="0"/>
              </a:spcAft>
              <a:buClr>
                <a:schemeClr val="dk1"/>
              </a:buClr>
              <a:buSzPts val="1400"/>
              <a:buFont typeface="Noto Sans Symbols"/>
              <a:buNone/>
            </a:pPr>
            <a:endParaRPr sz="1400" b="0" i="0" u="none" strike="noStrike" cap="none" dirty="0">
              <a:solidFill>
                <a:srgbClr val="00B0F0"/>
              </a:solidFill>
              <a:latin typeface="Arial"/>
              <a:ea typeface="Arial"/>
              <a:cs typeface="Arial"/>
              <a:sym typeface="Arial"/>
            </a:endParaRPr>
          </a:p>
        </p:txBody>
      </p:sp>
      <p:sp>
        <p:nvSpPr>
          <p:cNvPr id="83" name="Google Shape;83;p13"/>
          <p:cNvSpPr txBox="1"/>
          <p:nvPr/>
        </p:nvSpPr>
        <p:spPr>
          <a:xfrm>
            <a:off x="4743681" y="1959169"/>
            <a:ext cx="3384468" cy="2262475"/>
          </a:xfrm>
          <a:prstGeom prst="rect">
            <a:avLst/>
          </a:prstGeom>
          <a:noFill/>
          <a:ln>
            <a:noFill/>
          </a:ln>
        </p:spPr>
        <p:txBody>
          <a:bodyPr spcFirstLastPara="1" wrap="square" lIns="91425" tIns="45700" rIns="91425" bIns="45700" anchor="t" anchorCtr="0">
            <a:noAutofit/>
          </a:bodyPr>
          <a:lstStyle/>
          <a:p>
            <a:pPr marL="342900" marR="0" lvl="0" indent="-254000" algn="l" rtl="0">
              <a:lnSpc>
                <a:spcPct val="100000"/>
              </a:lnSpc>
              <a:spcBef>
                <a:spcPts val="0"/>
              </a:spcBef>
              <a:spcAft>
                <a:spcPts val="0"/>
              </a:spcAft>
              <a:buClr>
                <a:srgbClr val="000000"/>
              </a:buClr>
              <a:buSzPts val="1400"/>
              <a:buFont typeface="Noto Sans Symbols"/>
              <a:buNone/>
            </a:pPr>
            <a:endParaRPr sz="1400" b="0" i="0" u="none" strike="noStrike" cap="none" dirty="0">
              <a:solidFill>
                <a:srgbClr val="40899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1 week </a:t>
            </a:r>
            <a:r>
              <a:rPr lang="en-US" sz="1200" b="1" dirty="0">
                <a:solidFill>
                  <a:schemeClr val="dk1"/>
                </a:solidFill>
                <a:latin typeface="Arial" panose="020B0604020202020204" pitchFamily="34" charset="0"/>
                <a:ea typeface="Arial"/>
                <a:cs typeface="Arial" panose="020B0604020202020204" pitchFamily="34" charset="0"/>
                <a:sym typeface="Arial"/>
              </a:rPr>
              <a:t>before</a:t>
            </a: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a:t>
            </a:r>
            <a:endParaRPr sz="12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Create registration list. </a:t>
            </a:r>
            <a:endParaRPr sz="12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Finalize your product display </a:t>
            </a:r>
            <a:r>
              <a:rPr lang="en-US" sz="1200" b="0" i="0" u="none" strike="noStrike" cap="none" dirty="0">
                <a:solidFill>
                  <a:schemeClr val="accent6">
                    <a:lumMod val="50000"/>
                  </a:schemeClr>
                </a:solidFill>
                <a:latin typeface="Arial" panose="020B0604020202020204" pitchFamily="34" charset="0"/>
                <a:ea typeface="Arial"/>
                <a:cs typeface="Arial" panose="020B0604020202020204" pitchFamily="34" charset="0"/>
                <a:sym typeface="Arial"/>
              </a:rPr>
              <a:t>(printables provided).</a:t>
            </a:r>
            <a:endParaRPr sz="1200" dirty="0">
              <a:solidFill>
                <a:schemeClr val="accent6">
                  <a:lumMod val="50000"/>
                </a:schemeClr>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Plan your table settings and giveaways.</a:t>
            </a:r>
            <a:endParaRPr sz="1200" dirty="0">
              <a:latin typeface="Arial" panose="020B0604020202020204" pitchFamily="34" charset="0"/>
              <a:cs typeface="Arial" panose="020B0604020202020204" pitchFamily="34" charset="0"/>
            </a:endParaRPr>
          </a:p>
          <a:p>
            <a:pPr marL="342900" marR="0" lvl="0" indent="-254000" algn="l" rtl="0">
              <a:lnSpc>
                <a:spcPct val="100000"/>
              </a:lnSpc>
              <a:spcBef>
                <a:spcPts val="0"/>
              </a:spcBef>
              <a:spcAft>
                <a:spcPts val="0"/>
              </a:spcAft>
              <a:buClr>
                <a:srgbClr val="000000"/>
              </a:buClr>
              <a:buSzPts val="1400"/>
              <a:buFont typeface="Noto Sans Symbols"/>
              <a:buNone/>
            </a:pPr>
            <a:endParaRPr sz="1200" b="0" i="0" u="none" strike="noStrike" cap="none" dirty="0">
              <a:solidFill>
                <a:srgbClr val="408997"/>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The week of:</a:t>
            </a:r>
            <a:endParaRPr sz="12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Pack for your event about </a:t>
            </a:r>
            <a:r>
              <a:rPr lang="en-US" sz="1200" dirty="0">
                <a:latin typeface="Arial" panose="020B0604020202020204" pitchFamily="34" charset="0"/>
                <a:cs typeface="Arial" panose="020B0604020202020204" pitchFamily="34" charset="0"/>
              </a:rPr>
              <a:t>two</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 days </a:t>
            </a:r>
            <a:r>
              <a:rPr lang="en-US" sz="1200" dirty="0">
                <a:solidFill>
                  <a:srgbClr val="000000"/>
                </a:solidFill>
                <a:latin typeface="Arial" panose="020B0604020202020204" pitchFamily="34" charset="0"/>
                <a:ea typeface="Arial"/>
                <a:cs typeface="Arial" panose="020B0604020202020204" pitchFamily="34" charset="0"/>
                <a:sym typeface="Arial"/>
              </a:rPr>
              <a:t>before.</a:t>
            </a:r>
            <a:endParaRPr sz="12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Follow up with the venue</a:t>
            </a:r>
            <a:r>
              <a:rPr lang="en-US" sz="1200" dirty="0">
                <a:solidFill>
                  <a:srgbClr val="000000"/>
                </a:solidFill>
                <a:latin typeface="Arial" panose="020B0604020202020204" pitchFamily="34" charset="0"/>
                <a:ea typeface="Arial"/>
                <a:cs typeface="Arial" panose="020B0604020202020204" pitchFamily="34" charset="0"/>
                <a:sym typeface="Arial"/>
              </a:rPr>
              <a:t> and </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make sure all is as agreed.</a:t>
            </a:r>
            <a:endParaRP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9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txBox="1"/>
          <p:nvPr/>
        </p:nvSpPr>
        <p:spPr>
          <a:xfrm>
            <a:off x="683437" y="1847798"/>
            <a:ext cx="8112868" cy="46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RESOURCES TO USE</a:t>
            </a:r>
            <a:endParaRPr dirty="0"/>
          </a:p>
        </p:txBody>
      </p:sp>
      <p:sp>
        <p:nvSpPr>
          <p:cNvPr id="89" name="Google Shape;89;p14"/>
          <p:cNvSpPr txBox="1"/>
          <p:nvPr/>
        </p:nvSpPr>
        <p:spPr>
          <a:xfrm>
            <a:off x="1243487" y="2309462"/>
            <a:ext cx="7056464" cy="4281449"/>
          </a:xfrm>
          <a:prstGeom prst="rect">
            <a:avLst/>
          </a:prstGeom>
          <a:noFill/>
          <a:ln>
            <a:noFill/>
          </a:ln>
        </p:spPr>
        <p:txBody>
          <a:bodyPr spcFirstLastPara="1" wrap="square" lIns="91425" tIns="45700" rIns="91425" bIns="45700" anchor="t" anchorCtr="0">
            <a:noAutofit/>
          </a:bodyPr>
          <a:lstStyle/>
          <a:p>
            <a:pPr lvl="0" algn="ctr">
              <a:buClr>
                <a:schemeClr val="dk1"/>
              </a:buClr>
              <a:buSzPts val="1800"/>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The following resources are available to download for FREE on the </a:t>
            </a:r>
            <a:r>
              <a:rPr lang="en-US" sz="1400" dirty="0">
                <a:solidFill>
                  <a:schemeClr val="dk1"/>
                </a:solidFill>
                <a:latin typeface="Arial" panose="020B0604020202020204" pitchFamily="34" charset="0"/>
                <a:ea typeface="Arial"/>
                <a:cs typeface="Arial" panose="020B0604020202020204" pitchFamily="34" charset="0"/>
                <a:sym typeface="Arial"/>
              </a:rPr>
              <a:t>NSD</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 Event page</a:t>
            </a:r>
            <a:r>
              <a:rPr lang="en-US" sz="1400" dirty="0">
                <a:solidFill>
                  <a:schemeClr val="dk1"/>
                </a:solidFill>
                <a:latin typeface="Arial" panose="020B0604020202020204" pitchFamily="34" charset="0"/>
                <a:ea typeface="Arial"/>
                <a:cs typeface="Arial" panose="020B0604020202020204" pitchFamily="34" charset="0"/>
                <a:sym typeface="Arial"/>
              </a:rPr>
              <a:t>: </a:t>
            </a:r>
            <a:r>
              <a:rPr lang="en-US" sz="1400" dirty="0">
                <a:solidFill>
                  <a:schemeClr val="dk1"/>
                </a:solidFill>
                <a:latin typeface="Arial" panose="020B0604020202020204" pitchFamily="34" charset="0"/>
                <a:ea typeface="Arial"/>
                <a:cs typeface="Arial" panose="020B0604020202020204" pitchFamily="34" charset="0"/>
                <a:sym typeface="Arial"/>
                <a:hlinkClick r:id="rId3"/>
              </a:rPr>
              <a:t>https://love.creativememories.com/nsd-2021-advisor-guide-us/</a:t>
            </a:r>
            <a:endParaRPr lang="en-US" sz="1400" dirty="0">
              <a:solidFill>
                <a:schemeClr val="dk1"/>
              </a:solidFill>
              <a:latin typeface="Arial" panose="020B0604020202020204" pitchFamily="34" charset="0"/>
              <a:ea typeface="Arial"/>
              <a:cs typeface="Arial" panose="020B0604020202020204" pitchFamily="34" charset="0"/>
              <a:sym typeface="Arial"/>
            </a:endParaRPr>
          </a:p>
          <a:p>
            <a:pPr lvl="0" algn="ctr">
              <a:buClr>
                <a:schemeClr val="dk1"/>
              </a:buClr>
              <a:buSzPts val="1800"/>
            </a:pPr>
            <a:endPar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ts val="1800"/>
              <a:buFont typeface="Arial"/>
              <a:buNone/>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 Printable materials</a:t>
            </a:r>
            <a:endParaRPr sz="14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800"/>
              <a:buFont typeface="Arial"/>
              <a:buNone/>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 Confirmation letter template</a:t>
            </a:r>
            <a:endParaRPr sz="14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800"/>
              <a:buFont typeface="Arial"/>
              <a:buNone/>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 Sample agenda templates</a:t>
            </a:r>
            <a:endParaRPr sz="14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800"/>
              <a:buFont typeface="Arial"/>
              <a:buNone/>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 Event goal </a:t>
            </a:r>
            <a:r>
              <a:rPr lang="en-US" sz="1400" dirty="0">
                <a:solidFill>
                  <a:schemeClr val="dk1"/>
                </a:solidFill>
                <a:latin typeface="Arial" panose="020B0604020202020204" pitchFamily="34" charset="0"/>
                <a:ea typeface="Arial"/>
                <a:cs typeface="Arial" panose="020B0604020202020204" pitchFamily="34" charset="0"/>
                <a:sym typeface="Arial"/>
              </a:rPr>
              <a:t>s</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heet</a:t>
            </a:r>
            <a:endParaRPr sz="14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800"/>
              <a:buFont typeface="Arial"/>
              <a:buNone/>
            </a:pP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chemeClr val="dk1"/>
              </a:buClr>
              <a:buSzPts val="1800"/>
              <a:buFont typeface="Arial"/>
              <a:buNone/>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Other resources available in the Advisor </a:t>
            </a:r>
            <a:r>
              <a:rPr lang="en-US" sz="1400" dirty="0">
                <a:solidFill>
                  <a:schemeClr val="dk1"/>
                </a:solidFill>
                <a:latin typeface="Arial" panose="020B0604020202020204" pitchFamily="34" charset="0"/>
                <a:cs typeface="Arial" panose="020B0604020202020204" pitchFamily="34" charset="0"/>
              </a:rPr>
              <a:t>HQ </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or Advisor Exclusives section</a:t>
            </a:r>
            <a:r>
              <a:rPr lang="en-US" sz="1400" dirty="0">
                <a:solidFill>
                  <a:schemeClr val="dk1"/>
                </a:solidFill>
                <a:latin typeface="Arial" panose="020B0604020202020204" pitchFamily="34" charset="0"/>
                <a:ea typeface="Arial"/>
                <a:cs typeface="Arial" panose="020B0604020202020204" pitchFamily="34" charset="0"/>
                <a:sym typeface="Arial"/>
              </a:rPr>
              <a:t>:</a:t>
            </a:r>
          </a:p>
          <a:p>
            <a:pPr marL="0" marR="0" lvl="0" indent="0" algn="l" rtl="0">
              <a:lnSpc>
                <a:spcPct val="100000"/>
              </a:lnSpc>
              <a:spcBef>
                <a:spcPts val="0"/>
              </a:spcBef>
              <a:spcAft>
                <a:spcPts val="0"/>
              </a:spcAft>
              <a:buClr>
                <a:schemeClr val="dk1"/>
              </a:buClr>
              <a:buSzPts val="1800"/>
              <a:buFont typeface="Arial"/>
              <a:buNone/>
            </a:pPr>
            <a:endParaRPr sz="1400" b="0" i="1" u="none" strike="noStrike" cap="none" dirty="0">
              <a:solidFill>
                <a:schemeClr val="accent2"/>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ts val="1800"/>
              <a:buFont typeface="Arial"/>
              <a:buNone/>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 Current </a:t>
            </a:r>
            <a:r>
              <a:rPr lang="en-US" sz="1400" dirty="0">
                <a:solidFill>
                  <a:schemeClr val="dk1"/>
                </a:solidFill>
                <a:latin typeface="Arial" panose="020B0604020202020204" pitchFamily="34" charset="0"/>
                <a:ea typeface="Arial"/>
                <a:cs typeface="Arial" panose="020B0604020202020204" pitchFamily="34" charset="0"/>
                <a:sym typeface="Arial"/>
              </a:rPr>
              <a:t>c</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atalogs</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ts val="1800"/>
              <a:buFont typeface="Arial"/>
              <a:buNone/>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 Customer order </a:t>
            </a:r>
            <a:r>
              <a:rPr lang="en-US" sz="1400" dirty="0">
                <a:solidFill>
                  <a:schemeClr val="dk1"/>
                </a:solidFill>
                <a:latin typeface="Arial" panose="020B0604020202020204" pitchFamily="34" charset="0"/>
                <a:ea typeface="Arial"/>
                <a:cs typeface="Arial" panose="020B0604020202020204" pitchFamily="34" charset="0"/>
                <a:sym typeface="Arial"/>
              </a:rPr>
              <a:t>f</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orms </a:t>
            </a:r>
            <a:endParaRPr lang="en-AU" sz="1400" dirty="0">
              <a:latin typeface="Arial" panose="020B0604020202020204" pitchFamily="34" charset="0"/>
              <a:cs typeface="Arial" panose="020B0604020202020204" pitchFamily="34" charset="0"/>
            </a:endParaRPr>
          </a:p>
          <a:p>
            <a:pPr>
              <a:buClr>
                <a:schemeClr val="dk1"/>
              </a:buClr>
              <a:buSzPts val="1800"/>
            </a:pPr>
            <a:r>
              <a:rPr lang="en-US" sz="1400" dirty="0">
                <a:solidFill>
                  <a:schemeClr val="dk1"/>
                </a:solidFill>
                <a:latin typeface="Arial" panose="020B0604020202020204" pitchFamily="34" charset="0"/>
                <a:ea typeface="Arial"/>
                <a:cs typeface="Arial" panose="020B0604020202020204" pitchFamily="34" charset="0"/>
                <a:sym typeface="Arial"/>
              </a:rPr>
              <a:t>❏ Customer wish lists</a:t>
            </a:r>
          </a:p>
          <a:p>
            <a:pPr marL="0" marR="0" lvl="0" indent="0" algn="l" rtl="0">
              <a:lnSpc>
                <a:spcPct val="100000"/>
              </a:lnSpc>
              <a:spcBef>
                <a:spcPts val="0"/>
              </a:spcBef>
              <a:spcAft>
                <a:spcPts val="0"/>
              </a:spcAft>
              <a:buClr>
                <a:schemeClr val="dk1"/>
              </a:buClr>
              <a:buSzPts val="1800"/>
              <a:buFont typeface="Arial"/>
              <a:buNone/>
            </a:pPr>
            <a:endParaRP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507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5"/>
          <p:cNvSpPr txBox="1"/>
          <p:nvPr/>
        </p:nvSpPr>
        <p:spPr>
          <a:xfrm>
            <a:off x="515566" y="1836277"/>
            <a:ext cx="8112868" cy="3627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CHOOSING A VENUE</a:t>
            </a:r>
            <a:endParaRPr dirty="0"/>
          </a:p>
        </p:txBody>
      </p:sp>
      <p:sp>
        <p:nvSpPr>
          <p:cNvPr id="96" name="Google Shape;96;p15"/>
          <p:cNvSpPr/>
          <p:nvPr/>
        </p:nvSpPr>
        <p:spPr>
          <a:xfrm>
            <a:off x="1120842" y="2279266"/>
            <a:ext cx="6902316" cy="1169551"/>
          </a:xfrm>
          <a:prstGeom prst="rect">
            <a:avLst/>
          </a:prstGeom>
          <a:noFill/>
          <a:ln>
            <a:noFill/>
          </a:ln>
        </p:spPr>
        <p:txBody>
          <a:bodyPr spcFirstLastPara="1" wrap="square" lIns="91425" tIns="45700" rIns="91425" bIns="45700" anchor="t" anchorCtr="0">
            <a:noAutofit/>
          </a:bodyPr>
          <a:lstStyle/>
          <a:p>
            <a:pPr marL="0" marR="0" lvl="5" indent="0" algn="l" rtl="0">
              <a:lnSpc>
                <a:spcPct val="100000"/>
              </a:lnSpc>
              <a:spcBef>
                <a:spcPts val="0"/>
              </a:spcBef>
              <a:spcAft>
                <a:spcPts val="0"/>
              </a:spcAft>
              <a:buClr>
                <a:schemeClr val="dk1"/>
              </a:buClr>
              <a:buSzPts val="1400"/>
              <a:buFont typeface="Arial"/>
              <a:buNone/>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Your venue needs depend on the number of guests anticipated at your event.</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Estimated number of event guests:__________________</a:t>
            </a:r>
          </a:p>
          <a:p>
            <a:pPr marL="0" marR="0" lvl="0" indent="0" algn="l" rtl="0">
              <a:lnSpc>
                <a:spcPct val="100000"/>
              </a:lnSpc>
              <a:spcBef>
                <a:spcPts val="0"/>
              </a:spcBef>
              <a:spcAft>
                <a:spcPts val="0"/>
              </a:spcAft>
              <a:buClr>
                <a:schemeClr val="dk1"/>
              </a:buClr>
              <a:buSzPts val="1400"/>
              <a:buFont typeface="Arial"/>
              <a:buNone/>
            </a:pP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Do you need the venue to have:</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 Tables and chairs</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 Catering or kitchen</a:t>
            </a:r>
            <a:endParaRPr dirty="0">
              <a:latin typeface="Arial" panose="020B0604020202020204" pitchFamily="34" charset="0"/>
              <a:cs typeface="Arial" panose="020B0604020202020204" pitchFamily="34" charset="0"/>
            </a:endParaRPr>
          </a:p>
        </p:txBody>
      </p:sp>
      <p:sp>
        <p:nvSpPr>
          <p:cNvPr id="97" name="Google Shape;97;p15"/>
          <p:cNvSpPr/>
          <p:nvPr/>
        </p:nvSpPr>
        <p:spPr>
          <a:xfrm>
            <a:off x="1120842" y="4205037"/>
            <a:ext cx="7507592"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 Heating/cooling</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 Parking</a:t>
            </a:r>
          </a:p>
          <a:p>
            <a:pPr lvl="0">
              <a:buClr>
                <a:schemeClr val="dk1"/>
              </a:buClr>
              <a:buSzPts val="1400"/>
            </a:pPr>
            <a:r>
              <a:rPr lang="en-US" dirty="0">
                <a:solidFill>
                  <a:schemeClr val="dk1"/>
                </a:solidFill>
                <a:latin typeface="Arial" panose="020B0604020202020204" pitchFamily="34" charset="0"/>
                <a:ea typeface="Arial"/>
                <a:cs typeface="Arial" panose="020B0604020202020204" pitchFamily="34" charset="0"/>
                <a:sym typeface="Arial"/>
              </a:rPr>
              <a:t>❏ Accommodations</a:t>
            </a:r>
          </a:p>
          <a:p>
            <a:pPr>
              <a:buClr>
                <a:schemeClr val="dk1"/>
              </a:buClr>
              <a:buSzPts val="1400"/>
            </a:pPr>
            <a:r>
              <a:rPr lang="en-US" dirty="0">
                <a:solidFill>
                  <a:schemeClr val="dk1"/>
                </a:solidFill>
                <a:latin typeface="Arial" panose="020B0604020202020204" pitchFamily="34" charset="0"/>
                <a:ea typeface="Arial"/>
                <a:cs typeface="Arial" panose="020B0604020202020204" pitchFamily="34" charset="0"/>
                <a:sym typeface="Arial"/>
              </a:rPr>
              <a:t>❏ Masks - purchase yours from CM </a:t>
            </a:r>
            <a:r>
              <a:rPr lang="en-US" sz="1400" dirty="0">
                <a:solidFill>
                  <a:schemeClr val="dk1"/>
                </a:solidFill>
                <a:latin typeface="Arial" panose="020B0604020202020204" pitchFamily="34" charset="0"/>
                <a:ea typeface="Arial"/>
                <a:cs typeface="Arial" panose="020B0604020202020204" pitchFamily="34" charset="0"/>
                <a:sym typeface="Arial"/>
                <a:hlinkClick r:id="rId3"/>
              </a:rPr>
              <a:t>https://www.creativememories.com/disposable-non-surgical-face-masks.html</a:t>
            </a:r>
            <a:endParaRPr lang="en-US" sz="1400" dirty="0">
              <a:solidFill>
                <a:schemeClr val="dk1"/>
              </a:solidFill>
              <a:latin typeface="Arial" panose="020B0604020202020204" pitchFamily="34" charset="0"/>
              <a:ea typeface="Arial"/>
              <a:cs typeface="Arial" panose="020B0604020202020204" pitchFamily="34" charset="0"/>
              <a:sym typeface="Arial"/>
            </a:endParaRPr>
          </a:p>
          <a:p>
            <a:pPr>
              <a:buClr>
                <a:schemeClr val="dk1"/>
              </a:buClr>
              <a:buSzPts val="1400"/>
            </a:pPr>
            <a:r>
              <a:rPr lang="en-US" dirty="0">
                <a:solidFill>
                  <a:schemeClr val="dk1"/>
                </a:solidFill>
                <a:latin typeface="Arial" panose="020B0604020202020204" pitchFamily="34" charset="0"/>
                <a:ea typeface="Arial"/>
                <a:cs typeface="Arial" panose="020B0604020202020204" pitchFamily="34" charset="0"/>
                <a:sym typeface="Arial"/>
              </a:rPr>
              <a:t>❏ </a:t>
            </a:r>
            <a:r>
              <a:rPr lang="en-US" dirty="0">
                <a:solidFill>
                  <a:schemeClr val="dk1"/>
                </a:solidFill>
                <a:highlight>
                  <a:srgbClr val="FFFF00"/>
                </a:highlight>
                <a:latin typeface="Arial" panose="020B0604020202020204" pitchFamily="34" charset="0"/>
                <a:ea typeface="Arial"/>
                <a:cs typeface="Arial" panose="020B0604020202020204" pitchFamily="34" charset="0"/>
                <a:sym typeface="Arial"/>
              </a:rPr>
              <a:t>COVID-19 SAFETY CONSIDERATIONS </a:t>
            </a:r>
            <a:r>
              <a:rPr lang="en-US" dirty="0">
                <a:highlight>
                  <a:srgbClr val="FFFF00"/>
                </a:highlight>
                <a:hlinkClick r:id="rId4"/>
              </a:rPr>
              <a:t>https://love.creativememories.com/general-event-support/</a:t>
            </a:r>
            <a:endParaRPr lang="en-US" dirty="0">
              <a:highlight>
                <a:srgbClr val="FFFF00"/>
              </a:highlight>
              <a:latin typeface="Arial" panose="020B0604020202020204" pitchFamily="34" charset="0"/>
              <a:cs typeface="Arial" panose="020B0604020202020204" pitchFamily="34" charset="0"/>
            </a:endParaRPr>
          </a:p>
          <a:p>
            <a:pPr lvl="0">
              <a:buClr>
                <a:schemeClr val="dk1"/>
              </a:buClr>
              <a:buSzPts val="1400"/>
            </a:pPr>
            <a:endParaRPr lang="en-US" dirty="0">
              <a:highlight>
                <a:srgbClr val="FFFF00"/>
              </a:highlight>
            </a:endParaRPr>
          </a:p>
          <a:p>
            <a:pPr marL="0" marR="0" lvl="0" indent="0" algn="l" rtl="0">
              <a:lnSpc>
                <a:spcPct val="100000"/>
              </a:lnSpc>
              <a:spcBef>
                <a:spcPts val="0"/>
              </a:spcBef>
              <a:spcAft>
                <a:spcPts val="0"/>
              </a:spcAft>
              <a:buClr>
                <a:schemeClr val="dk1"/>
              </a:buClr>
              <a:buSzPts val="1400"/>
              <a:buFont typeface="Arial"/>
              <a:buNone/>
            </a:pP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856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p:nvPr/>
        </p:nvSpPr>
        <p:spPr>
          <a:xfrm>
            <a:off x="771901" y="2909215"/>
            <a:ext cx="1157788"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dirty="0">
                <a:solidFill>
                  <a:schemeClr val="dk1"/>
                </a:solidFill>
                <a:latin typeface="Arial"/>
                <a:ea typeface="Arial"/>
                <a:cs typeface="Arial"/>
                <a:sym typeface="Arial"/>
              </a:rPr>
              <a:t>$_______</a:t>
            </a:r>
            <a:endParaRPr dirty="0"/>
          </a:p>
          <a:p>
            <a:pPr marL="0" marR="0" lvl="0" indent="0" algn="ctr" rtl="0">
              <a:lnSpc>
                <a:spcPct val="100000"/>
              </a:lnSpc>
              <a:spcBef>
                <a:spcPts val="0"/>
              </a:spcBef>
              <a:spcAft>
                <a:spcPts val="0"/>
              </a:spcAft>
              <a:buClr>
                <a:schemeClr val="dk1"/>
              </a:buClr>
              <a:buSzPts val="350"/>
              <a:buFont typeface="Arial"/>
              <a:buNone/>
            </a:pPr>
            <a:r>
              <a:rPr lang="en-US" sz="1400" b="0" i="0" u="none" strike="noStrike" cap="none" dirty="0">
                <a:solidFill>
                  <a:schemeClr val="dk1"/>
                </a:solidFill>
                <a:latin typeface="Arial"/>
                <a:ea typeface="Arial"/>
                <a:cs typeface="Arial"/>
                <a:sym typeface="Arial"/>
              </a:rPr>
              <a:t>Venue </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r</a:t>
            </a:r>
            <a:r>
              <a:rPr lang="en-US" sz="1400" dirty="0">
                <a:solidFill>
                  <a:schemeClr val="dk1"/>
                </a:solidFill>
                <a:latin typeface="Arial" panose="020B0604020202020204" pitchFamily="34" charset="0"/>
                <a:cs typeface="Arial" panose="020B0604020202020204" pitchFamily="34" charset="0"/>
              </a:rPr>
              <a:t>ent</a:t>
            </a:r>
            <a:endParaRPr sz="1400" dirty="0">
              <a:latin typeface="Arial" panose="020B0604020202020204" pitchFamily="34" charset="0"/>
              <a:cs typeface="Arial" panose="020B0604020202020204" pitchFamily="34" charset="0"/>
            </a:endParaRPr>
          </a:p>
        </p:txBody>
      </p:sp>
      <p:sp>
        <p:nvSpPr>
          <p:cNvPr id="104" name="Google Shape;104;p16"/>
          <p:cNvSpPr txBox="1"/>
          <p:nvPr/>
        </p:nvSpPr>
        <p:spPr>
          <a:xfrm>
            <a:off x="1537337" y="2849637"/>
            <a:ext cx="1018579"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en-US" sz="3600" b="0" i="0" u="none" strike="noStrike" cap="none" dirty="0">
                <a:solidFill>
                  <a:schemeClr val="dk1"/>
                </a:solidFill>
                <a:latin typeface="Arial"/>
                <a:ea typeface="Arial"/>
                <a:cs typeface="Arial"/>
                <a:sym typeface="Arial"/>
              </a:rPr>
              <a:t>+</a:t>
            </a:r>
            <a:endParaRPr dirty="0"/>
          </a:p>
        </p:txBody>
      </p:sp>
      <p:sp>
        <p:nvSpPr>
          <p:cNvPr id="105" name="Google Shape;105;p16"/>
          <p:cNvSpPr txBox="1"/>
          <p:nvPr/>
        </p:nvSpPr>
        <p:spPr>
          <a:xfrm>
            <a:off x="1877352" y="2932515"/>
            <a:ext cx="1951549" cy="6032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dirty="0">
                <a:solidFill>
                  <a:schemeClr val="dk1"/>
                </a:solidFill>
                <a:latin typeface="Arial"/>
                <a:ea typeface="Arial"/>
                <a:cs typeface="Arial"/>
                <a:sym typeface="Arial"/>
              </a:rPr>
              <a:t>$_______</a:t>
            </a:r>
            <a:endParaRPr dirty="0"/>
          </a:p>
          <a:p>
            <a:pPr marL="0" marR="0" lvl="0" indent="0" algn="ctr" rtl="0">
              <a:lnSpc>
                <a:spcPct val="100000"/>
              </a:lnSpc>
              <a:spcBef>
                <a:spcPts val="0"/>
              </a:spcBef>
              <a:spcAft>
                <a:spcPts val="0"/>
              </a:spcAft>
              <a:buClr>
                <a:schemeClr val="dk1"/>
              </a:buClr>
              <a:buSzPts val="350"/>
              <a:buFont typeface="Arial"/>
              <a:buNone/>
            </a:pPr>
            <a:r>
              <a:rPr lang="en-US" sz="1400" b="0" i="0" u="none" strike="noStrike" cap="none" dirty="0">
                <a:solidFill>
                  <a:schemeClr val="dk1"/>
                </a:solidFill>
                <a:latin typeface="Arial"/>
                <a:ea typeface="Arial"/>
                <a:cs typeface="Arial"/>
                <a:sym typeface="Arial"/>
              </a:rPr>
              <a:t>Food/catering </a:t>
            </a:r>
            <a:endParaRPr dirty="0"/>
          </a:p>
        </p:txBody>
      </p:sp>
      <p:sp>
        <p:nvSpPr>
          <p:cNvPr id="106" name="Google Shape;106;p16"/>
          <p:cNvSpPr txBox="1"/>
          <p:nvPr/>
        </p:nvSpPr>
        <p:spPr>
          <a:xfrm>
            <a:off x="3197143" y="2845566"/>
            <a:ext cx="925981"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en-US" sz="3600" b="0" i="0" u="none" strike="noStrike" cap="none" dirty="0">
                <a:solidFill>
                  <a:schemeClr val="dk1"/>
                </a:solidFill>
                <a:latin typeface="Arial"/>
                <a:ea typeface="Arial"/>
                <a:cs typeface="Arial"/>
                <a:sym typeface="Arial"/>
              </a:rPr>
              <a:t>+</a:t>
            </a:r>
            <a:endParaRPr dirty="0"/>
          </a:p>
        </p:txBody>
      </p:sp>
      <p:sp>
        <p:nvSpPr>
          <p:cNvPr id="107" name="Google Shape;107;p16"/>
          <p:cNvSpPr txBox="1"/>
          <p:nvPr/>
        </p:nvSpPr>
        <p:spPr>
          <a:xfrm>
            <a:off x="3670876" y="2905532"/>
            <a:ext cx="1618869" cy="7545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dirty="0">
                <a:solidFill>
                  <a:schemeClr val="dk1"/>
                </a:solidFill>
                <a:latin typeface="Arial"/>
                <a:ea typeface="Arial"/>
                <a:cs typeface="Arial"/>
                <a:sym typeface="Arial"/>
              </a:rPr>
              <a:t>$_______</a:t>
            </a:r>
            <a:endParaRPr dirty="0"/>
          </a:p>
          <a:p>
            <a:pPr marL="0" marR="0" lvl="0" indent="0" algn="ctr" rtl="0">
              <a:lnSpc>
                <a:spcPct val="100000"/>
              </a:lnSpc>
              <a:spcBef>
                <a:spcPts val="0"/>
              </a:spcBef>
              <a:spcAft>
                <a:spcPts val="0"/>
              </a:spcAft>
              <a:buClr>
                <a:schemeClr val="dk1"/>
              </a:buClr>
              <a:buSzPts val="350"/>
              <a:buFont typeface="Arial"/>
              <a:buNone/>
            </a:pPr>
            <a:r>
              <a:rPr lang="en-US" sz="1400" b="0" i="0" u="none" strike="noStrike" cap="none" dirty="0">
                <a:solidFill>
                  <a:schemeClr val="dk1"/>
                </a:solidFill>
                <a:latin typeface="Arial"/>
                <a:ea typeface="Arial"/>
                <a:cs typeface="Arial"/>
                <a:sym typeface="Arial"/>
              </a:rPr>
              <a:t>Project </a:t>
            </a:r>
            <a:br>
              <a:rPr lang="en-US" sz="1400" b="0" i="0" u="none" strike="noStrike" cap="none" dirty="0">
                <a:solidFill>
                  <a:schemeClr val="dk1"/>
                </a:solidFill>
                <a:latin typeface="Arial"/>
                <a:ea typeface="Arial"/>
                <a:cs typeface="Arial"/>
                <a:sym typeface="Arial"/>
              </a:rPr>
            </a:br>
            <a:r>
              <a:rPr lang="en-US" sz="1400" b="0" i="0" u="none" strike="noStrike" cap="none" dirty="0">
                <a:solidFill>
                  <a:schemeClr val="dk1"/>
                </a:solidFill>
                <a:latin typeface="Arial"/>
                <a:ea typeface="Arial"/>
                <a:cs typeface="Arial"/>
                <a:sym typeface="Arial"/>
              </a:rPr>
              <a:t>Recipe™ Kits</a:t>
            </a:r>
            <a:endParaRPr dirty="0"/>
          </a:p>
        </p:txBody>
      </p:sp>
      <p:sp>
        <p:nvSpPr>
          <p:cNvPr id="108" name="Google Shape;108;p16"/>
          <p:cNvSpPr txBox="1"/>
          <p:nvPr/>
        </p:nvSpPr>
        <p:spPr>
          <a:xfrm>
            <a:off x="4850818" y="2845565"/>
            <a:ext cx="1018579"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en-US" sz="3600" b="0" i="0" u="none" strike="noStrike" cap="none" dirty="0">
                <a:solidFill>
                  <a:schemeClr val="dk1"/>
                </a:solidFill>
                <a:latin typeface="Arial"/>
                <a:ea typeface="Arial"/>
                <a:cs typeface="Arial"/>
                <a:sym typeface="Arial"/>
              </a:rPr>
              <a:t>+</a:t>
            </a:r>
            <a:endParaRPr dirty="0"/>
          </a:p>
        </p:txBody>
      </p:sp>
      <p:sp>
        <p:nvSpPr>
          <p:cNvPr id="109" name="Google Shape;109;p16"/>
          <p:cNvSpPr txBox="1"/>
          <p:nvPr/>
        </p:nvSpPr>
        <p:spPr>
          <a:xfrm>
            <a:off x="5516038" y="2905691"/>
            <a:ext cx="1236391"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dirty="0">
                <a:solidFill>
                  <a:schemeClr val="dk1"/>
                </a:solidFill>
                <a:latin typeface="Arial"/>
                <a:ea typeface="Arial"/>
                <a:cs typeface="Arial"/>
                <a:sym typeface="Arial"/>
              </a:rPr>
              <a:t>$_______</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50"/>
              <a:buFont typeface="Arial"/>
              <a:buNone/>
            </a:pPr>
            <a:r>
              <a:rPr lang="en-US" sz="1400" b="0" i="0" u="none" strike="noStrike" cap="none" dirty="0">
                <a:solidFill>
                  <a:schemeClr val="dk1"/>
                </a:solidFill>
                <a:latin typeface="Arial"/>
                <a:ea typeface="Arial"/>
                <a:cs typeface="Arial"/>
                <a:sym typeface="Arial"/>
              </a:rPr>
              <a:t>Gifts/prizes</a:t>
            </a:r>
            <a:endParaRPr dirty="0"/>
          </a:p>
        </p:txBody>
      </p:sp>
      <p:sp>
        <p:nvSpPr>
          <p:cNvPr id="110" name="Google Shape;110;p16"/>
          <p:cNvSpPr txBox="1"/>
          <p:nvPr/>
        </p:nvSpPr>
        <p:spPr>
          <a:xfrm>
            <a:off x="6710511" y="2908000"/>
            <a:ext cx="621425"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en-US" sz="3600" b="0" i="0" u="none" strike="noStrike" cap="none" dirty="0">
                <a:solidFill>
                  <a:schemeClr val="dk1"/>
                </a:solidFill>
                <a:latin typeface="Arial"/>
                <a:ea typeface="Arial"/>
                <a:cs typeface="Arial"/>
                <a:sym typeface="Arial"/>
              </a:rPr>
              <a:t>=</a:t>
            </a:r>
            <a:endParaRPr dirty="0"/>
          </a:p>
        </p:txBody>
      </p:sp>
      <p:sp>
        <p:nvSpPr>
          <p:cNvPr id="111" name="Google Shape;111;p16"/>
          <p:cNvSpPr/>
          <p:nvPr/>
        </p:nvSpPr>
        <p:spPr>
          <a:xfrm>
            <a:off x="544749" y="2382809"/>
            <a:ext cx="8112868"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dirty="0">
                <a:solidFill>
                  <a:schemeClr val="dk1"/>
                </a:solidFill>
                <a:latin typeface="Arial"/>
                <a:ea typeface="Arial"/>
                <a:cs typeface="Arial"/>
                <a:sym typeface="Arial"/>
              </a:rPr>
              <a:t>Add your event costs and divide by the number of estimated guests:</a:t>
            </a:r>
            <a:endParaRPr dirty="0"/>
          </a:p>
        </p:txBody>
      </p:sp>
      <p:sp>
        <p:nvSpPr>
          <p:cNvPr id="112" name="Google Shape;112;p16"/>
          <p:cNvSpPr/>
          <p:nvPr/>
        </p:nvSpPr>
        <p:spPr>
          <a:xfrm>
            <a:off x="515566" y="4326218"/>
            <a:ext cx="8112868"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dirty="0">
                <a:solidFill>
                  <a:schemeClr val="dk1"/>
                </a:solidFill>
                <a:latin typeface="Arial"/>
                <a:ea typeface="Arial"/>
                <a:cs typeface="Arial"/>
                <a:sym typeface="Arial"/>
              </a:rPr>
              <a:t>Your time is valuable, too! We recommend you add a cost for your time for organizing and running the event.</a:t>
            </a:r>
            <a:endParaRPr dirty="0"/>
          </a:p>
        </p:txBody>
      </p:sp>
      <p:sp>
        <p:nvSpPr>
          <p:cNvPr id="113" name="Google Shape;113;p16"/>
          <p:cNvSpPr txBox="1"/>
          <p:nvPr/>
        </p:nvSpPr>
        <p:spPr>
          <a:xfrm>
            <a:off x="0" y="3677679"/>
            <a:ext cx="9144000" cy="66587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
              <a:buFont typeface="Arial"/>
              <a:buNone/>
            </a:pPr>
            <a:r>
              <a:rPr lang="en-US" sz="1600" b="0" i="0" u="none" strike="noStrike" cap="none" dirty="0">
                <a:solidFill>
                  <a:schemeClr val="dk1"/>
                </a:solidFill>
                <a:latin typeface="Arial"/>
                <a:ea typeface="Arial"/>
                <a:cs typeface="Arial"/>
                <a:sym typeface="Arial"/>
              </a:rPr>
              <a:t>$_______ / #________ = $_______</a:t>
            </a:r>
            <a:endParaRPr sz="16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
              <a:buFont typeface="Arial"/>
              <a:buNone/>
            </a:pPr>
            <a:r>
              <a:rPr lang="en-US" sz="1600" b="0" i="0" u="none" strike="noStrike" cap="none" dirty="0">
                <a:solidFill>
                  <a:schemeClr val="dk1"/>
                </a:solidFill>
                <a:latin typeface="Arial"/>
                <a:ea typeface="Arial"/>
                <a:cs typeface="Arial"/>
                <a:sym typeface="Arial"/>
              </a:rPr>
              <a:t>Total / Number of guests = Registration fee per person </a:t>
            </a:r>
            <a:endParaRPr dirty="0"/>
          </a:p>
        </p:txBody>
      </p:sp>
      <p:sp>
        <p:nvSpPr>
          <p:cNvPr id="115" name="Google Shape;115;p16"/>
          <p:cNvSpPr txBox="1"/>
          <p:nvPr/>
        </p:nvSpPr>
        <p:spPr>
          <a:xfrm>
            <a:off x="829050" y="1900084"/>
            <a:ext cx="78816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SET YOUR REGISTRATION FEE</a:t>
            </a:r>
            <a:endParaRPr sz="2400" b="1" i="0" u="none" strike="noStrike" cap="none" dirty="0">
              <a:solidFill>
                <a:schemeClr val="dk1"/>
              </a:solidFill>
              <a:latin typeface="Arial"/>
              <a:ea typeface="Arial"/>
              <a:cs typeface="Arial"/>
              <a:sym typeface="Arial"/>
            </a:endParaRPr>
          </a:p>
        </p:txBody>
      </p:sp>
      <p:sp>
        <p:nvSpPr>
          <p:cNvPr id="116" name="Google Shape;116;p16"/>
          <p:cNvSpPr txBox="1"/>
          <p:nvPr/>
        </p:nvSpPr>
        <p:spPr>
          <a:xfrm>
            <a:off x="7173422" y="2916530"/>
            <a:ext cx="1236391"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dirty="0">
                <a:solidFill>
                  <a:schemeClr val="dk1"/>
                </a:solidFill>
                <a:latin typeface="Arial"/>
                <a:ea typeface="Arial"/>
                <a:cs typeface="Arial"/>
                <a:sym typeface="Arial"/>
              </a:rPr>
              <a:t>$_______</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50"/>
              <a:buFont typeface="Arial"/>
              <a:buNone/>
            </a:pPr>
            <a:r>
              <a:rPr lang="en-US" sz="1400" b="0" i="0" u="none" strike="noStrike" cap="none" dirty="0">
                <a:solidFill>
                  <a:schemeClr val="dk1"/>
                </a:solidFill>
                <a:latin typeface="Arial"/>
                <a:ea typeface="Arial"/>
                <a:cs typeface="Arial"/>
                <a:sym typeface="Arial"/>
              </a:rPr>
              <a:t>Total</a:t>
            </a:r>
            <a:endParaRPr dirty="0"/>
          </a:p>
        </p:txBody>
      </p:sp>
    </p:spTree>
    <p:extLst>
      <p:ext uri="{BB962C8B-B14F-4D97-AF65-F5344CB8AC3E}">
        <p14:creationId xmlns:p14="http://schemas.microsoft.com/office/powerpoint/2010/main" val="4192058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10" name="Google Shape;110;p16"/>
          <p:cNvSpPr txBox="1"/>
          <p:nvPr/>
        </p:nvSpPr>
        <p:spPr>
          <a:xfrm>
            <a:off x="6657691" y="2902435"/>
            <a:ext cx="621425"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Arial"/>
              <a:buNone/>
            </a:pPr>
            <a:endParaRPr dirty="0"/>
          </a:p>
        </p:txBody>
      </p:sp>
      <p:sp>
        <p:nvSpPr>
          <p:cNvPr id="111" name="Google Shape;111;p16"/>
          <p:cNvSpPr/>
          <p:nvPr/>
        </p:nvSpPr>
        <p:spPr>
          <a:xfrm>
            <a:off x="556324" y="2359659"/>
            <a:ext cx="8112868"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dirty="0">
                <a:solidFill>
                  <a:schemeClr val="dk1"/>
                </a:solidFill>
                <a:latin typeface="Arial"/>
                <a:ea typeface="Arial"/>
                <a:cs typeface="Arial"/>
                <a:sym typeface="Arial"/>
              </a:rPr>
              <a:t>Add your event costs and divide by the number of estimated guests:</a:t>
            </a:r>
            <a:endParaRPr dirty="0"/>
          </a:p>
        </p:txBody>
      </p:sp>
      <p:sp>
        <p:nvSpPr>
          <p:cNvPr id="114" name="Google Shape;114;p16"/>
          <p:cNvSpPr txBox="1"/>
          <p:nvPr/>
        </p:nvSpPr>
        <p:spPr>
          <a:xfrm>
            <a:off x="840625" y="2902435"/>
            <a:ext cx="7388975" cy="2169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5"/>
              <a:buFont typeface="Arial"/>
              <a:buNone/>
            </a:pPr>
            <a:r>
              <a:rPr lang="en-US" b="1" i="0" u="none" strike="noStrike" cap="none" dirty="0">
                <a:solidFill>
                  <a:schemeClr val="dk1"/>
                </a:solidFill>
                <a:latin typeface="Arial" panose="020B0604020202020204" pitchFamily="34" charset="0"/>
                <a:ea typeface="Arial"/>
                <a:cs typeface="Arial" panose="020B0604020202020204" pitchFamily="34" charset="0"/>
                <a:sym typeface="Arial"/>
              </a:rPr>
              <a:t>CATERING: </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You may wish to cater your own food to keep costs lower. E.g., lunch is $10.00 each with coffee/tea included. Add $5.00 each for snacks/chocolate at each place setting = $15.00 per person for food.</a:t>
            </a:r>
            <a:endParaRPr b="0" i="1"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25"/>
              <a:buFont typeface="Arial"/>
              <a:buNone/>
            </a:pPr>
            <a:endParaRPr b="1"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ts val="325"/>
              <a:buFont typeface="Arial"/>
              <a:buNone/>
            </a:pPr>
            <a:r>
              <a:rPr lang="en-US" b="1" i="0" u="none" strike="noStrike" cap="none" dirty="0">
                <a:solidFill>
                  <a:schemeClr val="dk1"/>
                </a:solidFill>
                <a:latin typeface="Arial" panose="020B0604020202020204" pitchFamily="34" charset="0"/>
                <a:ea typeface="Arial"/>
                <a:cs typeface="Arial" panose="020B0604020202020204" pitchFamily="34" charset="0"/>
                <a:sym typeface="Arial"/>
              </a:rPr>
              <a:t>ADVISOR EXCLUSIVES: </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Recommended budget of $2.50-12.50 per guest to add to the place setting with the Project Recipe™ Kit. Log in to the website and select the NSD</a:t>
            </a:r>
            <a:r>
              <a:rPr lang="en-US" dirty="0">
                <a:solidFill>
                  <a:schemeClr val="dk1"/>
                </a:solidFill>
                <a:latin typeface="Arial" panose="020B0604020202020204" pitchFamily="34" charset="0"/>
                <a:cs typeface="Arial" panose="020B0604020202020204" pitchFamily="34" charset="0"/>
              </a:rPr>
              <a:t> </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gifts.</a:t>
            </a:r>
            <a:endParaRPr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25"/>
              <a:buFont typeface="Arial"/>
              <a:buNone/>
            </a:pPr>
            <a:endParaRPr b="1"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ts val="325"/>
              <a:buFont typeface="Arial"/>
              <a:buNone/>
            </a:pPr>
            <a:r>
              <a:rPr lang="en-US" b="1" i="0" u="none" strike="noStrike" cap="none" dirty="0">
                <a:solidFill>
                  <a:schemeClr val="dk1"/>
                </a:solidFill>
                <a:latin typeface="Arial" panose="020B0604020202020204" pitchFamily="34" charset="0"/>
                <a:ea typeface="Arial"/>
                <a:cs typeface="Arial" panose="020B0604020202020204" pitchFamily="34" charset="0"/>
                <a:sym typeface="Arial"/>
              </a:rPr>
              <a:t>PRIZES: </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Recommended budget approximately $5 per person for prizes.</a:t>
            </a:r>
            <a:endParaRPr dirty="0">
              <a:latin typeface="Arial" panose="020B0604020202020204" pitchFamily="34" charset="0"/>
              <a:cs typeface="Arial" panose="020B0604020202020204" pitchFamily="34" charset="0"/>
            </a:endParaRPr>
          </a:p>
        </p:txBody>
      </p:sp>
      <p:sp>
        <p:nvSpPr>
          <p:cNvPr id="115" name="Google Shape;115;p16"/>
          <p:cNvSpPr txBox="1"/>
          <p:nvPr/>
        </p:nvSpPr>
        <p:spPr>
          <a:xfrm>
            <a:off x="840625" y="1876934"/>
            <a:ext cx="78816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SET YOUR REGISTRATION FEE</a:t>
            </a:r>
            <a:endParaRPr sz="24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227688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2896</TotalTime>
  <Words>3185</Words>
  <Application>Microsoft Macintosh PowerPoint</Application>
  <PresentationFormat>On-screen Show (4:3)</PresentationFormat>
  <Paragraphs>349</Paragraphs>
  <Slides>30</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Noto Sans Symbols</vt:lpstr>
      <vt:lpstr>Office Theme</vt:lpstr>
      <vt:lpstr>National Scrapbook Day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Laurel Tieman</dc:creator>
  <cp:lastModifiedBy>Jessica Church</cp:lastModifiedBy>
  <cp:revision>14</cp:revision>
  <dcterms:created xsi:type="dcterms:W3CDTF">2019-06-25T15:51:47Z</dcterms:created>
  <dcterms:modified xsi:type="dcterms:W3CDTF">2021-01-27T20:26:06Z</dcterms:modified>
</cp:coreProperties>
</file>